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85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23" r:id="rId13"/>
    <p:sldId id="324" r:id="rId14"/>
    <p:sldId id="326" r:id="rId15"/>
    <p:sldId id="327" r:id="rId16"/>
    <p:sldId id="325" r:id="rId17"/>
    <p:sldId id="337" r:id="rId18"/>
    <p:sldId id="336" r:id="rId19"/>
    <p:sldId id="286" r:id="rId20"/>
    <p:sldId id="339" r:id="rId21"/>
    <p:sldId id="340" r:id="rId22"/>
    <p:sldId id="341" r:id="rId23"/>
    <p:sldId id="342" r:id="rId24"/>
    <p:sldId id="344" r:id="rId25"/>
    <p:sldId id="345" r:id="rId26"/>
    <p:sldId id="346" r:id="rId27"/>
    <p:sldId id="347" r:id="rId28"/>
    <p:sldId id="348" r:id="rId29"/>
    <p:sldId id="349" r:id="rId30"/>
    <p:sldId id="338" r:id="rId31"/>
    <p:sldId id="287" r:id="rId32"/>
    <p:sldId id="288" r:id="rId33"/>
    <p:sldId id="292" r:id="rId34"/>
    <p:sldId id="350" r:id="rId35"/>
    <p:sldId id="293" r:id="rId36"/>
    <p:sldId id="294" r:id="rId37"/>
    <p:sldId id="351" r:id="rId38"/>
    <p:sldId id="290" r:id="rId39"/>
    <p:sldId id="291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8" r:id="rId51"/>
    <p:sldId id="281" r:id="rId52"/>
    <p:sldId id="309" r:id="rId53"/>
    <p:sldId id="284" r:id="rId54"/>
    <p:sldId id="310" r:id="rId55"/>
    <p:sldId id="282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07" r:id="rId67"/>
    <p:sldId id="321" r:id="rId68"/>
    <p:sldId id="322" r:id="rId69"/>
  </p:sldIdLst>
  <p:sldSz cx="18288000" cy="10287000"/>
  <p:notesSz cx="6858000" cy="9144000"/>
  <p:embeddedFontLst>
    <p:embeddedFont>
      <p:font typeface="微軟正黑體" panose="020B0604030504040204" pitchFamily="34" charset="-120"/>
      <p:regular r:id="rId70"/>
      <p:bold r:id="rId71"/>
    </p:embeddedFont>
    <p:embeddedFont>
      <p:font typeface="Times New Roman" panose="02020603050405020304" pitchFamily="18" charset="0"/>
      <p:regular r:id="rId72"/>
    </p:embeddedFont>
    <p:embeddedFont>
      <p:font typeface="標楷體" panose="03000509000000000000" pitchFamily="65" charset="-120"/>
      <p:regular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25A"/>
    <a:srgbClr val="184937"/>
    <a:srgbClr val="FFFFFF"/>
    <a:srgbClr val="DD2D4A"/>
    <a:srgbClr val="A4161A"/>
    <a:srgbClr val="FF4D6D"/>
    <a:srgbClr val="C0C0C0"/>
    <a:srgbClr val="B1D5F7"/>
    <a:srgbClr val="E2F0D7"/>
    <a:srgbClr val="FBE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>
        <p:scale>
          <a:sx n="80" d="100"/>
          <a:sy n="80" d="100"/>
        </p:scale>
        <p:origin x="174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hyperlink" Target="https://coolors.co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terial.io/resources/color/" TargetMode="External"/><Relationship Id="rId5" Type="http://schemas.openxmlformats.org/officeDocument/2006/relationships/hyperlink" Target="https://colorhunt.co/" TargetMode="Externa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hyperlink" Target="https://colorleap.app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hyperlink" Target="https://paletton.com/" TargetMode="External"/><Relationship Id="rId4" Type="http://schemas.openxmlformats.org/officeDocument/2006/relationships/hyperlink" Target="https://brandcolors.ne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able.jxnblk.com/" TargetMode="External"/><Relationship Id="rId7" Type="http://schemas.openxmlformats.org/officeDocument/2006/relationships/image" Target="../media/image24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ebgradients.com/" TargetMode="External"/><Relationship Id="rId5" Type="http://schemas.openxmlformats.org/officeDocument/2006/relationships/hyperlink" Target="https://nipponcolors.com/" TargetMode="Externa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4.net/palettes/#/16|s|00429d,96ffea,ffffe0|ffffe0,ff005e,93003a|1|1" TargetMode="External"/><Relationship Id="rId2" Type="http://schemas.openxmlformats.org/officeDocument/2006/relationships/hyperlink" Target="https://www.datawrapper.d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fi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fif"/><Relationship Id="rId3" Type="http://schemas.openxmlformats.org/officeDocument/2006/relationships/hyperlink" Target="https://dribbble.com/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s://www.pinterest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uaban.com/" TargetMode="External"/><Relationship Id="rId5" Type="http://schemas.openxmlformats.org/officeDocument/2006/relationships/hyperlink" Target="https://www.zcool.com.cn/" TargetMode="External"/><Relationship Id="rId4" Type="http://schemas.openxmlformats.org/officeDocument/2006/relationships/hyperlink" Target="https://www.behance.net/" TargetMode="External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rasee.com/blog/the-difference-between-ux-and-ui/" TargetMode="External"/><Relationship Id="rId2" Type="http://schemas.openxmlformats.org/officeDocument/2006/relationships/hyperlink" Target="https://medium.com/@pjbrn26/ux-ui-design-its-all-a-part-of-the-process-b34e3adb8c1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ux-maturity-model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hyperlink" Target="https://uxpamagazine.org/ux-maturity-model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site_wireframe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designkit.org/methods.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reurl.cc/2jOO2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eurl.cc/eyob3j" TargetMode="Externa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jpeg"/><Relationship Id="rId2" Type="http://schemas.openxmlformats.org/officeDocument/2006/relationships/hyperlink" Target="https://reurl.cc/Nlo80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quora.com/What-is-the-purpose-of-a-stakeholder-map" TargetMode="External"/><Relationship Id="rId5" Type="http://schemas.openxmlformats.org/officeDocument/2006/relationships/hyperlink" Target="https://www.managertoday.com.tw/articles/view/51658" TargetMode="External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reurl.cc/939Ay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hyperlink" Target="https://bootstrapstudio.io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figma.com/communit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reurl.cc/NlodO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08.gif"/><Relationship Id="rId2" Type="http://schemas.openxmlformats.org/officeDocument/2006/relationships/hyperlink" Target="https://reurl.cc/vvx95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hyperlink" Target="https://help.figma.com/hc/en-us/articles/360039818874-Smart-animate-layers-between-frames" TargetMode="External"/><Relationship Id="rId4" Type="http://schemas.openxmlformats.org/officeDocument/2006/relationships/hyperlink" Target="https://reurl.cc/34Qda0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help.figma.com/hc/en-us/articles/360039818874-Smart-animate-layers-between-frames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uxdesign.cc/figma-5-ways-to-add-animation-to-your-designs-e3c521aa8902" TargetMode="External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82143" y="5785914"/>
            <a:ext cx="2076748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Figma01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 descr="其中包含以下圖片：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t="4259" r="5083" b="7605"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020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設計導向的版面編排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風格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9247" y="2551921"/>
            <a:ext cx="169926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設計版面時，如何利用視覺編排資訊的重要性十分關鍵，因為瀏覽者</a:t>
            </a:r>
            <a:r>
              <a:rPr lang="zh-TW" altLang="en-US" sz="32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不是閱讀，而是掃視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理解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使用者觀看習慣，及消化資訊的過程，才能讓瀏覽者將視覺焦點放在重點內容、加速理解過程，但由於工具的進步，讓版面設計更自由，在將資訊視覺化時，需更注重頁面的整體性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5219700"/>
            <a:ext cx="611167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76825" y="6414338"/>
            <a:ext cx="94409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字型的編排非常的直觀簡單，將最主要的資訊放在左上角，觀覽者視角會按照左上、右上、左下到右下的順序掃視，大多視覺設計都將重要資訊放在左邊，導引標籤之類的放在右邊。</a:t>
            </a:r>
          </a:p>
        </p:txBody>
      </p:sp>
      <p:sp>
        <p:nvSpPr>
          <p:cNvPr id="7" name="矩形 6"/>
          <p:cNvSpPr/>
          <p:nvPr/>
        </p:nvSpPr>
        <p:spPr>
          <a:xfrm>
            <a:off x="762000" y="1936383"/>
            <a:ext cx="7114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Art Direction Layout / Style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1"/>
          <p:cNvSpPr txBox="1">
            <a:spLocks noGrp="1"/>
          </p:cNvSpPr>
          <p:nvPr/>
        </p:nvSpPr>
        <p:spPr>
          <a:xfrm>
            <a:off x="12145591" y="9029700"/>
            <a:ext cx="4680489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lvl="0"/>
            <a:r>
              <a:rPr kumimoji="1"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</a:t>
            </a:r>
            <a:r>
              <a:rPr kumimoji="1"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字型編排 </a:t>
            </a:r>
            <a:r>
              <a:rPr kumimoji="1"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— </a:t>
            </a:r>
            <a:r>
              <a:rPr kumimoji="1"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</a:t>
            </a:r>
            <a:r>
              <a:rPr kumimoji="1"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平衡</a:t>
            </a:r>
            <a:endParaRPr kumimoji="1" lang="en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2000" y="5768007"/>
            <a:ext cx="337784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6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Zig-Zag Pattern</a:t>
            </a:r>
            <a:endParaRPr lang="zh-TW" altLang="en-US" sz="36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94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UI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前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端配色設計推薦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94154" y="2933700"/>
            <a:ext cx="17099692" cy="5715443"/>
            <a:chOff x="350108" y="3619500"/>
            <a:chExt cx="14402906" cy="4814063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08" y="3619500"/>
              <a:ext cx="4800600" cy="480060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8351" y="3619500"/>
              <a:ext cx="4814062" cy="4814062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952" y="3619501"/>
              <a:ext cx="4814062" cy="4814062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372643" y="8649142"/>
            <a:ext cx="41424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202124"/>
                </a:solidFill>
                <a:latin typeface="arial" panose="020B0604020202020204" pitchFamily="34" charset="0"/>
                <a:hlinkClick r:id="rId5"/>
              </a:rPr>
              <a:t>https://colorhunt.co</a:t>
            </a:r>
            <a:r>
              <a:rPr lang="zh-TW" altLang="en-US" sz="3200" b="1" dirty="0" smtClean="0">
                <a:solidFill>
                  <a:srgbClr val="202124"/>
                </a:solidFill>
                <a:latin typeface="arial" panose="020B0604020202020204" pitchFamily="34" charset="0"/>
                <a:hlinkClick r:id="rId5"/>
              </a:rPr>
              <a:t>/</a:t>
            </a:r>
            <a:endParaRPr lang="en-US" altLang="zh-TW" sz="32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77000" y="87341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202124"/>
                </a:solidFill>
                <a:latin typeface="arial" panose="020B0604020202020204" pitchFamily="34" charset="0"/>
                <a:hlinkClick r:id="rId6"/>
              </a:rPr>
              <a:t>https://material.io/resources/color/</a:t>
            </a:r>
            <a:endParaRPr lang="zh-TW" altLang="en-US" sz="2400" b="1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56261" y="8611042"/>
            <a:ext cx="37337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202124"/>
                </a:solidFill>
                <a:latin typeface="arial" panose="020B0604020202020204" pitchFamily="34" charset="0"/>
                <a:hlinkClick r:id="rId7"/>
              </a:rPr>
              <a:t>https://coolors.co/</a:t>
            </a:r>
            <a:endParaRPr lang="zh-TW" altLang="en-US" sz="3200" b="1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32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9" y="2939542"/>
            <a:ext cx="5709600" cy="57096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875" y="2933700"/>
            <a:ext cx="5709600" cy="57096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UI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前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端配色設計推薦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538658" y="8643300"/>
            <a:ext cx="4758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https://brandcolors.net/</a:t>
            </a:r>
            <a:endParaRPr lang="zh-TW" altLang="en-US" sz="3200" b="1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38100" y="8643300"/>
            <a:ext cx="4097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202124"/>
                </a:solidFill>
                <a:latin typeface="arial" panose="020B0604020202020204" pitchFamily="34" charset="0"/>
                <a:hlinkClick r:id="rId5"/>
              </a:rPr>
              <a:t>https://paletton.com</a:t>
            </a:r>
            <a:endParaRPr lang="zh-TW" altLang="en-US" sz="3200" b="1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2" y="2938172"/>
            <a:ext cx="5709600" cy="57096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372637" y="8647772"/>
            <a:ext cx="42114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202124"/>
                </a:solidFill>
                <a:latin typeface="arial" panose="020B0604020202020204" pitchFamily="34" charset="0"/>
                <a:hlinkClick r:id="rId7"/>
              </a:rPr>
              <a:t>https://colorleap</a:t>
            </a:r>
            <a:r>
              <a:rPr lang="zh-TW" altLang="en-US" sz="3200" b="1" dirty="0" smtClean="0">
                <a:solidFill>
                  <a:srgbClr val="202124"/>
                </a:solidFill>
                <a:latin typeface="arial" panose="020B0604020202020204" pitchFamily="34" charset="0"/>
                <a:hlinkClick r:id="rId7"/>
              </a:rPr>
              <a:t>.app</a:t>
            </a:r>
            <a:endParaRPr lang="zh-TW" altLang="en-US" sz="3200" b="1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02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UI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前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端配色設計推薦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39738"/>
            <a:ext cx="5709600" cy="57096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639135" y="8709327"/>
            <a:ext cx="5057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https://colorable.jxnblk.com/</a:t>
            </a:r>
            <a:endParaRPr lang="zh-TW" altLang="en-US" sz="2800" b="1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5" y="2938172"/>
            <a:ext cx="5709375" cy="570937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59506" y="8640762"/>
            <a:ext cx="52132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202124"/>
                </a:solidFill>
                <a:latin typeface="arial" panose="020B0604020202020204" pitchFamily="34" charset="0"/>
                <a:hlinkClick r:id="rId5"/>
              </a:rPr>
              <a:t>https://nipponcolors.com/</a:t>
            </a:r>
            <a:endParaRPr lang="zh-TW" altLang="en-US" sz="3200" b="1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260" y="2938172"/>
            <a:ext cx="5709375" cy="570937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2146941" y="8640762"/>
            <a:ext cx="52132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202124"/>
                </a:solidFill>
                <a:latin typeface="arial" panose="020B0604020202020204" pitchFamily="34" charset="0"/>
                <a:hlinkClick r:id="rId6"/>
              </a:rPr>
              <a:t>https://webgradients.com/</a:t>
            </a:r>
            <a:endParaRPr lang="zh-TW" altLang="en-US" sz="3200" b="1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605785" y="5562026"/>
            <a:ext cx="23200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 smtClean="0">
                <a:solidFill>
                  <a:srgbClr val="1849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Itmeo</a:t>
            </a:r>
            <a:endParaRPr lang="zh-TW" altLang="en-US" sz="2400" b="1" dirty="0">
              <a:solidFill>
                <a:srgbClr val="18493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38462" r="26574" b="40559"/>
          <a:stretch/>
        </p:blipFill>
        <p:spPr>
          <a:xfrm>
            <a:off x="12045717" y="4188635"/>
            <a:ext cx="5181600" cy="13716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2754899" y="6357884"/>
            <a:ext cx="393290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 dirty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這個網站提供了</a:t>
            </a:r>
            <a:r>
              <a:rPr lang="en-US" altLang="zh-TW" sz="1600" b="1" dirty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180</a:t>
            </a:r>
            <a:r>
              <a:rPr lang="zh-TW" altLang="en-US" sz="1600" b="1" dirty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個漸層顏色選擇，</a:t>
            </a:r>
            <a:endParaRPr lang="en-US" altLang="zh-TW" sz="1600" b="1" dirty="0">
              <a:solidFill>
                <a:srgbClr val="49625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600" b="1" dirty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看到喜歡的可以點右上角按鈕下載</a:t>
            </a:r>
            <a:r>
              <a:rPr lang="en-US" altLang="zh-TW" sz="1600" b="1" dirty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PNG</a:t>
            </a:r>
            <a:r>
              <a:rPr lang="zh-TW" altLang="en-US" sz="1600" b="1" dirty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zh-TW" altLang="en-US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使用。</a:t>
            </a:r>
            <a:endParaRPr lang="zh-TW" altLang="en-US" sz="1600" b="1" dirty="0">
              <a:solidFill>
                <a:srgbClr val="49625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162800" y="6972300"/>
            <a:ext cx="38610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數值表示辨識度的高低，數值越高越清楚；</a:t>
            </a:r>
            <a:r>
              <a:rPr lang="en-US" altLang="zh-TW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AAA</a:t>
            </a:r>
            <a:r>
              <a:rPr lang="zh-TW" altLang="en-US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</a:t>
            </a:r>
            <a:r>
              <a:rPr lang="en-US" altLang="zh-TW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AA</a:t>
            </a:r>
            <a:r>
              <a:rPr lang="zh-TW" altLang="en-US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Large</a:t>
            </a:r>
            <a:r>
              <a:rPr lang="zh-TW" altLang="en-US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AA</a:t>
            </a:r>
            <a:r>
              <a:rPr lang="zh-TW" altLang="en-US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清楚，出現</a:t>
            </a:r>
            <a:r>
              <a:rPr lang="en-US" altLang="zh-TW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Fail</a:t>
            </a:r>
            <a:r>
              <a:rPr lang="zh-TW" altLang="en-US" sz="1600" b="1" dirty="0" smtClean="0">
                <a:solidFill>
                  <a:srgbClr val="49625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時則辨識度不佳。</a:t>
            </a:r>
            <a:endParaRPr lang="zh-TW" altLang="en-US" sz="1600" b="1" dirty="0">
              <a:solidFill>
                <a:srgbClr val="49625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2303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33400" y="2171700"/>
            <a:ext cx="16916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kumimoji="1"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視覺化規則：「不要同時使用</a:t>
            </a:r>
            <a:r>
              <a:rPr kumimoji="1"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紅色</a:t>
            </a:r>
            <a:r>
              <a:rPr kumimoji="1"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kumimoji="1" lang="zh-TW" altLang="en-US" sz="3200" dirty="0">
                <a:solidFill>
                  <a:srgbClr val="14A83B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綠色</a:t>
            </a:r>
            <a:r>
              <a:rPr kumimoji="1"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kumimoji="1"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kumimoji="1"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問題</a:t>
            </a:r>
            <a:r>
              <a:rPr kumimoji="1"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：「百分之十的男性為色盲患者，而其中大部分為紅綠色盲</a:t>
            </a:r>
            <a:r>
              <a:rPr kumimoji="1"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endParaRPr kumimoji="1"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反應</a:t>
            </a:r>
            <a:r>
              <a:rPr kumimoji="1"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：「不要同時使用紅色和綠色」</a:t>
            </a:r>
            <a:r>
              <a:rPr kumimoji="1" lang="en-US" altLang="zh-TW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如果必須同時使用紅色和綠色，請利用深淺來做區別</a:t>
            </a:r>
            <a:r>
              <a:rPr kumimoji="1" lang="en-US" altLang="zh-TW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kumimoji="1" lang="zh-TW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kumimoji="1"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色盲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友善可視化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t="10665" r="5026" b="18451"/>
          <a:stretch/>
        </p:blipFill>
        <p:spPr>
          <a:xfrm>
            <a:off x="5943600" y="5098970"/>
            <a:ext cx="11171312" cy="4419600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265000" y="4991377"/>
            <a:ext cx="3901706" cy="4724123"/>
            <a:chOff x="1827908" y="5025548"/>
            <a:chExt cx="2988198" cy="3618062"/>
          </a:xfrm>
        </p:grpSpPr>
        <p:sp>
          <p:nvSpPr>
            <p:cNvPr id="19" name="矩形 18"/>
            <p:cNvSpPr/>
            <p:nvPr/>
          </p:nvSpPr>
          <p:spPr>
            <a:xfrm>
              <a:off x="2874807" y="7725898"/>
              <a:ext cx="1364211" cy="54214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zh-TW" sz="2000" b="1" kern="1200" dirty="0">
                  <a:solidFill>
                    <a:schemeClr val="tx1"/>
                  </a:solidFill>
                </a:rPr>
                <a:t>RGB</a:t>
              </a:r>
              <a:r>
                <a:rPr lang="zh-TW" altLang="en-US" sz="2000" b="1" kern="1200" dirty="0">
                  <a:solidFill>
                    <a:schemeClr val="tx1"/>
                  </a:solidFill>
                </a:rPr>
                <a:t>色彩模式</a:t>
              </a:r>
              <a:endParaRPr lang="en-US" altLang="zh-TW" sz="2000" b="1" kern="1200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sz="2000" dirty="0"/>
                <a:t>電子螢幕</a:t>
              </a:r>
              <a:endParaRPr lang="zh-TW" altLang="en-US" sz="2000" b="1" dirty="0"/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486" y="5025548"/>
              <a:ext cx="2618620" cy="2520000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2874799" y="8407893"/>
              <a:ext cx="1369121" cy="23571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zh-TW" altLang="en-US" dirty="0">
                  <a:solidFill>
                    <a:srgbClr val="3A3A3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紅</a:t>
              </a:r>
              <a:r>
                <a:rPr lang="en-US" altLang="zh-TW" dirty="0">
                  <a:solidFill>
                    <a:srgbClr val="3A3A3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(R)</a:t>
              </a:r>
              <a:r>
                <a:rPr lang="zh-TW" altLang="en-US" dirty="0">
                  <a:solidFill>
                    <a:srgbClr val="3A3A3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、綠</a:t>
              </a:r>
              <a:r>
                <a:rPr lang="en-US" altLang="zh-TW" dirty="0">
                  <a:solidFill>
                    <a:srgbClr val="3A3A3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(G)</a:t>
              </a:r>
              <a:r>
                <a:rPr lang="zh-TW" altLang="en-US" dirty="0">
                  <a:solidFill>
                    <a:srgbClr val="3A3A3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、藍</a:t>
              </a:r>
              <a:r>
                <a:rPr lang="en-US" altLang="zh-TW" dirty="0">
                  <a:solidFill>
                    <a:srgbClr val="3A3A3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(B)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2945331" y="8233526"/>
              <a:ext cx="1178830" cy="23571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zh-TW" altLang="en-US" dirty="0">
                  <a:solidFill>
                    <a:srgbClr val="3A3A3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數值範圍：</a:t>
              </a:r>
              <a:r>
                <a:rPr lang="en-US" altLang="zh-TW" dirty="0"/>
                <a:t>0-255</a:t>
              </a:r>
              <a:endParaRPr lang="en-US" altLang="zh-TW" dirty="0">
                <a:solidFill>
                  <a:srgbClr val="3A3A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1827908" y="7193855"/>
              <a:ext cx="1078025" cy="769257"/>
              <a:chOff x="860950" y="3317408"/>
              <a:chExt cx="1078025" cy="769257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17" t="23384" r="72427" b="62940"/>
              <a:stretch/>
            </p:blipFill>
            <p:spPr>
              <a:xfrm>
                <a:off x="860950" y="3317408"/>
                <a:ext cx="1005840" cy="703385"/>
              </a:xfrm>
              <a:prstGeom prst="rect">
                <a:avLst/>
              </a:prstGeom>
            </p:spPr>
          </p:pic>
          <p:sp>
            <p:nvSpPr>
              <p:cNvPr id="30" name="矩形 29"/>
              <p:cNvSpPr/>
              <p:nvPr/>
            </p:nvSpPr>
            <p:spPr>
              <a:xfrm>
                <a:off x="1702418" y="3793393"/>
                <a:ext cx="236557" cy="293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8234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4686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色盲者的設計解決方案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2247900"/>
            <a:ext cx="1508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kumimoji="1"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使用色彩的必要時，請使用</a:t>
            </a:r>
            <a:r>
              <a:rPr kumimoji="1" lang="zh-TW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藍色</a:t>
            </a:r>
            <a:r>
              <a:rPr kumimoji="1"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3200" b="1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黃色</a:t>
            </a:r>
            <a:r>
              <a:rPr kumimoji="1"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或其</a:t>
            </a:r>
            <a:r>
              <a:rPr kumimoji="1"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混合色</a:t>
            </a:r>
            <a:r>
              <a:rPr kumimoji="1"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（綠色</a:t>
            </a:r>
            <a:r>
              <a:rPr kumimoji="1"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kumimoji="1"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 </a:t>
            </a:r>
            <a:r>
              <a:rPr kumimoji="1"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Datawrapper</a:t>
            </a:r>
            <a:r>
              <a:rPr kumimoji="1"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kumimoji="1"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Color Palette Helper </a:t>
            </a:r>
            <a:r>
              <a:rPr kumimoji="1"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檢查色盲友善</a:t>
            </a:r>
            <a:r>
              <a:rPr kumimoji="1"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配色</a:t>
            </a:r>
            <a:endParaRPr kumimoji="1"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kumimoji="1"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造型輔助</a:t>
            </a:r>
            <a:r>
              <a:rPr kumimoji="1"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著手</a:t>
            </a:r>
            <a:endParaRPr kumimoji="1"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562604" y="4686300"/>
            <a:ext cx="15162787" cy="4828604"/>
            <a:chOff x="571500" y="1955452"/>
            <a:chExt cx="8001000" cy="2547929"/>
          </a:xfrm>
        </p:grpSpPr>
        <p:grpSp>
          <p:nvGrpSpPr>
            <p:cNvPr id="10" name="群組 9"/>
            <p:cNvGrpSpPr/>
            <p:nvPr/>
          </p:nvGrpSpPr>
          <p:grpSpPr>
            <a:xfrm>
              <a:off x="571500" y="1955452"/>
              <a:ext cx="8001000" cy="2061454"/>
              <a:chOff x="848450" y="2400187"/>
              <a:chExt cx="7511483" cy="1935330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76"/>
              <a:stretch/>
            </p:blipFill>
            <p:spPr>
              <a:xfrm>
                <a:off x="848450" y="2651726"/>
                <a:ext cx="1771085" cy="1569986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7356" y="2400187"/>
                <a:ext cx="2800820" cy="1935330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7"/>
              <a:stretch/>
            </p:blipFill>
            <p:spPr>
              <a:xfrm>
                <a:off x="5695997" y="2400187"/>
                <a:ext cx="2663936" cy="1935330"/>
              </a:xfrm>
              <a:prstGeom prst="rect">
                <a:avLst/>
              </a:prstGeom>
            </p:spPr>
          </p:pic>
        </p:grpSp>
        <p:sp>
          <p:nvSpPr>
            <p:cNvPr id="11" name="矩形 10"/>
            <p:cNvSpPr/>
            <p:nvPr/>
          </p:nvSpPr>
          <p:spPr>
            <a:xfrm>
              <a:off x="6978116" y="4059775"/>
              <a:ext cx="1044809" cy="21112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為色塊加上材質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697308" y="3967442"/>
              <a:ext cx="1315485" cy="53593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圖表、線條圖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使用不同的線條造型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58567" y="3967442"/>
              <a:ext cx="1674730" cy="5359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避免只使用色彩作為資訊的辨別依據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89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782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為什麼卡通人物大部分都是黃色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?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24099"/>
            <a:ext cx="7511963" cy="75119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r="7814" b="49388"/>
          <a:stretch/>
        </p:blipFill>
        <p:spPr>
          <a:xfrm>
            <a:off x="10020300" y="2324099"/>
            <a:ext cx="5943600" cy="41425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" t="50537" b="3621"/>
          <a:stretch/>
        </p:blipFill>
        <p:spPr>
          <a:xfrm>
            <a:off x="10020300" y="6626294"/>
            <a:ext cx="6019800" cy="31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85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782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為什麼卡通人物大部分都是黃色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?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47900"/>
            <a:ext cx="7185988" cy="781036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247900"/>
            <a:ext cx="7310862" cy="74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2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782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為什麼卡通人物大部分都是黃色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?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2"/>
          <a:stretch/>
        </p:blipFill>
        <p:spPr>
          <a:xfrm>
            <a:off x="1676400" y="2096022"/>
            <a:ext cx="6896935" cy="77058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1"/>
          <a:stretch/>
        </p:blipFill>
        <p:spPr>
          <a:xfrm>
            <a:off x="9431457" y="2095500"/>
            <a:ext cx="7027743" cy="74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9258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使用者為中心的「設計思考」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771900"/>
            <a:ext cx="16535400" cy="564395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79740" y="2705100"/>
            <a:ext cx="7075976" cy="578492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整合了對藝術、科學、與文化的渴望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 Jeff Smith</a:t>
            </a:r>
            <a:endParaRPr lang="en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9740" y="2104446"/>
            <a:ext cx="4339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設計流程的最高境界</a:t>
            </a:r>
            <a:endParaRPr lang="en-US" altLang="zh-TW" sz="3600" b="1" spc="113" dirty="0">
              <a:solidFill>
                <a:schemeClr val="tx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UIUX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的工作流程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000" y="1839712"/>
            <a:ext cx="7335496" cy="5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 (User Interface)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25096" y="2530247"/>
            <a:ext cx="17124704" cy="109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指網站介面或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的視覺設計，包括頁面排版、網站選單設計、按鈕設計、色彩搭配、排版規劃等。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一個好的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設計能夠讓網站充滿特色，同時展現品牌特色。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804438A-00E4-4F64-8C9B-E0F1F2D3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423" y="6035674"/>
            <a:ext cx="6172200" cy="3624352"/>
          </a:xfrm>
          <a:prstGeom prst="rect">
            <a:avLst/>
          </a:prstGeom>
        </p:spPr>
      </p:pic>
      <p:sp>
        <p:nvSpPr>
          <p:cNvPr id="21" name="TextBox 10">
            <a:extLst>
              <a:ext uri="{FF2B5EF4-FFF2-40B4-BE49-F238E27FC236}">
                <a16:creationId xmlns:a16="http://schemas.microsoft.com/office/drawing/2014/main" id="{4C1638F0-D99F-44D5-A05E-2A2178B96122}"/>
              </a:ext>
            </a:extLst>
          </p:cNvPr>
          <p:cNvSpPr txBox="1"/>
          <p:nvPr/>
        </p:nvSpPr>
        <p:spPr>
          <a:xfrm>
            <a:off x="337796" y="3737463"/>
            <a:ext cx="7335496" cy="5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 (User Experience)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5A459334-55ED-49C2-87C3-9E174B89CB1A}"/>
              </a:ext>
            </a:extLst>
          </p:cNvPr>
          <p:cNvSpPr txBox="1"/>
          <p:nvPr/>
        </p:nvSpPr>
        <p:spPr>
          <a:xfrm>
            <a:off x="381000" y="4444091"/>
            <a:ext cx="17124704" cy="109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指一個介面、產品、情境所給人感受的整體體驗，通常與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共同討論。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注重觀察、量測、理解使用者的「真實」行為，強調情感連結，與使用者的心理與品牌認同密切相關。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B57F102-B815-45FA-8408-787CC1BB6A3C}"/>
              </a:ext>
            </a:extLst>
          </p:cNvPr>
          <p:cNvSpPr txBox="1"/>
          <p:nvPr/>
        </p:nvSpPr>
        <p:spPr>
          <a:xfrm>
            <a:off x="12696371" y="9759440"/>
            <a:ext cx="64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Figma提供了完整的介面設計環境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2400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以使用者為中心的「設計思考」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9500"/>
            <a:ext cx="15187253" cy="6400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9740" y="2705100"/>
            <a:ext cx="7075976" cy="578492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整合了對藝術、科學、與文化的渴望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 Jeff Smith</a:t>
            </a:r>
            <a:endParaRPr lang="en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79740" y="2104446"/>
            <a:ext cx="4339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設計流程的最高境界</a:t>
            </a:r>
            <a:endParaRPr lang="en-US" altLang="zh-TW" sz="3600" b="1" spc="113" dirty="0">
              <a:solidFill>
                <a:schemeClr val="tx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04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腦力激盪法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853339" y="1979234"/>
            <a:ext cx="8470581" cy="3531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規則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遵守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討論規則，不隨意批評別人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想法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發言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百無禁忌，不管是否合理，勿隨意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提問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構想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點子數量要夠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別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怕重複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1425" y="647047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4616"/>
            <a:ext cx="1143000" cy="1143000"/>
          </a:xfrm>
          <a:prstGeom prst="rect">
            <a:avLst/>
          </a:prstGeom>
        </p:spPr>
      </p:pic>
      <p:sp>
        <p:nvSpPr>
          <p:cNvPr id="13" name="文字方塊 22"/>
          <p:cNvSpPr txBox="1"/>
          <p:nvPr/>
        </p:nvSpPr>
        <p:spPr>
          <a:xfrm>
            <a:off x="1446269" y="9089635"/>
            <a:ext cx="65806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藉由提出點子，大家彼此大腦相互衝撞想法</a:t>
            </a: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發散時最求點子多</a:t>
            </a: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685800" y="7316769"/>
            <a:ext cx="8101587" cy="1607820"/>
            <a:chOff x="683671" y="2103121"/>
            <a:chExt cx="8101587" cy="160782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40" b="16297"/>
            <a:stretch/>
          </p:blipFill>
          <p:spPr>
            <a:xfrm>
              <a:off x="683671" y="2103121"/>
              <a:ext cx="8101587" cy="1607820"/>
            </a:xfrm>
            <a:prstGeom prst="rect">
              <a:avLst/>
            </a:prstGeom>
          </p:spPr>
        </p:pic>
        <p:sp>
          <p:nvSpPr>
            <p:cNvPr id="20" name="文字方塊 2"/>
            <p:cNvSpPr txBox="1"/>
            <p:nvPr/>
          </p:nvSpPr>
          <p:spPr>
            <a:xfrm>
              <a:off x="1562100" y="3176465"/>
              <a:ext cx="1380506" cy="307777"/>
            </a:xfrm>
            <a:prstGeom prst="rect">
              <a:avLst/>
            </a:prstGeom>
            <a:solidFill>
              <a:srgbClr val="464950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激盪主題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聚焦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0"/>
            <p:cNvSpPr txBox="1"/>
            <p:nvPr/>
          </p:nvSpPr>
          <p:spPr>
            <a:xfrm>
              <a:off x="4044211" y="3176464"/>
              <a:ext cx="1380506" cy="307777"/>
            </a:xfrm>
            <a:prstGeom prst="rect">
              <a:avLst/>
            </a:prstGeom>
            <a:solidFill>
              <a:srgbClr val="464950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提出點子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每人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文字方塊 21"/>
            <p:cNvSpPr txBox="1"/>
            <p:nvPr/>
          </p:nvSpPr>
          <p:spPr>
            <a:xfrm>
              <a:off x="6432408" y="3176463"/>
              <a:ext cx="1560042" cy="307777"/>
            </a:xfrm>
            <a:prstGeom prst="rect">
              <a:avLst/>
            </a:prstGeom>
            <a:solidFill>
              <a:srgbClr val="464950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寫下想法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便利貼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3386945" y="2733818"/>
              <a:ext cx="240744" cy="266497"/>
            </a:xfrm>
            <a:prstGeom prst="triangle">
              <a:avLst/>
            </a:prstGeom>
            <a:solidFill>
              <a:srgbClr val="CDC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5848902" y="2734216"/>
              <a:ext cx="240744" cy="266497"/>
            </a:xfrm>
            <a:prstGeom prst="triangle">
              <a:avLst/>
            </a:prstGeom>
            <a:solidFill>
              <a:srgbClr val="CDC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zh-TW" altLang="en-US"/>
            </a:p>
          </p:txBody>
        </p:sp>
      </p:grpSp>
      <p:sp>
        <p:nvSpPr>
          <p:cNvPr id="2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875078" y="6321910"/>
            <a:ext cx="292228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發散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641" y="2705100"/>
            <a:ext cx="8101587" cy="1841270"/>
          </a:xfrm>
          <a:prstGeom prst="rect">
            <a:avLst/>
          </a:prstGeom>
        </p:spPr>
      </p:pic>
      <p:sp>
        <p:nvSpPr>
          <p:cNvPr id="28" name="文字方塊 22"/>
          <p:cNvSpPr txBox="1"/>
          <p:nvPr/>
        </p:nvSpPr>
        <p:spPr>
          <a:xfrm>
            <a:off x="12621356" y="4622750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歸納收斂，整理</a:t>
            </a:r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想法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10165557" y="1981598"/>
            <a:ext cx="292228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收斂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00" y="5295900"/>
            <a:ext cx="6129559" cy="46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7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心智圖法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1037013" y="2903951"/>
            <a:ext cx="8318181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  <a:sym typeface="王漢宗顏楷體"/>
              </a:rPr>
              <a:t> 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聚焦：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把一個核心主題放在中央。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分支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在主題周圍拉出關聯網，可以是文字或圖像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整理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分支等同分類，可用不同顏色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區別。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細分：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每一個主分支，皆可發展出更細微的分支。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1425" y="647047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3796" r="3473" b="7145"/>
          <a:stretch/>
        </p:blipFill>
        <p:spPr>
          <a:xfrm>
            <a:off x="9952413" y="3086100"/>
            <a:ext cx="6868515" cy="44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9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訪談法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1425" y="647047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993D3EC-E151-4597-BC3B-2946EF34D29B}"/>
              </a:ext>
            </a:extLst>
          </p:cNvPr>
          <p:cNvGrpSpPr/>
          <p:nvPr/>
        </p:nvGrpSpPr>
        <p:grpSpPr>
          <a:xfrm>
            <a:off x="1402353" y="4381500"/>
            <a:ext cx="15338143" cy="4792301"/>
            <a:chOff x="645897" y="2066086"/>
            <a:chExt cx="7671798" cy="2397002"/>
          </a:xfrm>
        </p:grpSpPr>
        <p:sp>
          <p:nvSpPr>
            <p:cNvPr id="10" name="文字方塊 20"/>
            <p:cNvSpPr txBox="1"/>
            <p:nvPr/>
          </p:nvSpPr>
          <p:spPr>
            <a:xfrm>
              <a:off x="691828" y="2066086"/>
              <a:ext cx="1323909" cy="2924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找對的受訪者</a:t>
              </a:r>
            </a:p>
          </p:txBody>
        </p:sp>
        <p:sp>
          <p:nvSpPr>
            <p:cNvPr id="11" name="文字方塊 21"/>
            <p:cNvSpPr txBox="1"/>
            <p:nvPr/>
          </p:nvSpPr>
          <p:spPr>
            <a:xfrm>
              <a:off x="2501133" y="2066086"/>
              <a:ext cx="913396" cy="2924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充分準備</a:t>
              </a:r>
            </a:p>
          </p:txBody>
        </p:sp>
        <p:sp>
          <p:nvSpPr>
            <p:cNvPr id="12" name="文字方塊 22"/>
            <p:cNvSpPr txBox="1"/>
            <p:nvPr/>
          </p:nvSpPr>
          <p:spPr>
            <a:xfrm>
              <a:off x="3201300" y="3641170"/>
              <a:ext cx="1217273" cy="2924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有沒有搞錯</a:t>
              </a:r>
              <a:r>
                <a:rPr lang="en-US" altLang="zh-TW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23"/>
            <p:cNvSpPr txBox="1"/>
            <p:nvPr/>
          </p:nvSpPr>
          <p:spPr>
            <a:xfrm>
              <a:off x="5298787" y="2066086"/>
              <a:ext cx="1323909" cy="2924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保持開放態度</a:t>
              </a:r>
            </a:p>
          </p:txBody>
        </p:sp>
        <p:sp>
          <p:nvSpPr>
            <p:cNvPr id="15" name="文字方塊 24"/>
            <p:cNvSpPr txBox="1"/>
            <p:nvPr/>
          </p:nvSpPr>
          <p:spPr>
            <a:xfrm>
              <a:off x="1767054" y="3641170"/>
              <a:ext cx="1118653" cy="2924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沉默也無訪</a:t>
              </a:r>
            </a:p>
          </p:txBody>
        </p:sp>
        <p:cxnSp>
          <p:nvCxnSpPr>
            <p:cNvPr id="17" name="直線單箭頭接點 16"/>
            <p:cNvCxnSpPr>
              <a:stCxn id="10" idx="3"/>
              <a:endCxn id="11" idx="1"/>
            </p:cNvCxnSpPr>
            <p:nvPr/>
          </p:nvCxnSpPr>
          <p:spPr>
            <a:xfrm>
              <a:off x="2015737" y="2212331"/>
              <a:ext cx="485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30"/>
            <p:cNvSpPr txBox="1"/>
            <p:nvPr/>
          </p:nvSpPr>
          <p:spPr>
            <a:xfrm>
              <a:off x="645897" y="2379992"/>
              <a:ext cx="1415772" cy="47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找極端符合條件的，與完全沒有用過的。</a:t>
              </a:r>
            </a:p>
          </p:txBody>
        </p:sp>
        <p:sp>
          <p:nvSpPr>
            <p:cNvPr id="20" name="文字方塊 32"/>
            <p:cNvSpPr txBox="1"/>
            <p:nvPr/>
          </p:nvSpPr>
          <p:spPr>
            <a:xfrm>
              <a:off x="2250446" y="2379992"/>
              <a:ext cx="1415772" cy="71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確保可以完整記錄整個過程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錄音、筆記、影像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</p:txBody>
        </p:sp>
        <p:sp>
          <p:nvSpPr>
            <p:cNvPr id="21" name="文字方塊 33"/>
            <p:cNvSpPr txBox="1"/>
            <p:nvPr/>
          </p:nvSpPr>
          <p:spPr>
            <a:xfrm>
              <a:off x="3167696" y="3955076"/>
              <a:ext cx="1284481" cy="508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留意受訪者是否有言行不一致的地方。</a:t>
              </a:r>
            </a:p>
          </p:txBody>
        </p:sp>
        <p:sp>
          <p:nvSpPr>
            <p:cNvPr id="22" name="文字方塊 34"/>
            <p:cNvSpPr txBox="1"/>
            <p:nvPr/>
          </p:nvSpPr>
          <p:spPr>
            <a:xfrm>
              <a:off x="5178466" y="2379992"/>
              <a:ext cx="1564551" cy="47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保持好奇心、探求事情背後的真相，放棄自己主觀。</a:t>
              </a:r>
            </a:p>
          </p:txBody>
        </p:sp>
        <p:sp>
          <p:nvSpPr>
            <p:cNvPr id="23" name="文字方塊 35"/>
            <p:cNvSpPr txBox="1"/>
            <p:nvPr/>
          </p:nvSpPr>
          <p:spPr>
            <a:xfrm>
              <a:off x="1721086" y="3955076"/>
              <a:ext cx="1415772" cy="248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不要幫受訪者總結。</a:t>
              </a:r>
            </a:p>
          </p:txBody>
        </p:sp>
        <p:sp>
          <p:nvSpPr>
            <p:cNvPr id="24" name="文字方塊 38"/>
            <p:cNvSpPr txBox="1"/>
            <p:nvPr/>
          </p:nvSpPr>
          <p:spPr>
            <a:xfrm>
              <a:off x="4734128" y="3641170"/>
              <a:ext cx="1323909" cy="2924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授權給訪談者</a:t>
              </a:r>
            </a:p>
          </p:txBody>
        </p:sp>
        <p:sp>
          <p:nvSpPr>
            <p:cNvPr id="25" name="文字方塊 39"/>
            <p:cNvSpPr txBox="1"/>
            <p:nvPr/>
          </p:nvSpPr>
          <p:spPr>
            <a:xfrm>
              <a:off x="3899995" y="2066086"/>
              <a:ext cx="913396" cy="2924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佈置環境</a:t>
              </a:r>
            </a:p>
          </p:txBody>
        </p:sp>
        <p:sp>
          <p:nvSpPr>
            <p:cNvPr id="26" name="文字方塊 40"/>
            <p:cNvSpPr txBox="1"/>
            <p:nvPr/>
          </p:nvSpPr>
          <p:spPr>
            <a:xfrm>
              <a:off x="7108440" y="2066086"/>
              <a:ext cx="1209255" cy="2924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主持人</a:t>
              </a:r>
              <a:r>
                <a:rPr lang="en-US" altLang="zh-TW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助理</a:t>
              </a:r>
            </a:p>
          </p:txBody>
        </p:sp>
        <p:sp>
          <p:nvSpPr>
            <p:cNvPr id="27" name="文字方塊 41"/>
            <p:cNvSpPr txBox="1"/>
            <p:nvPr/>
          </p:nvSpPr>
          <p:spPr>
            <a:xfrm>
              <a:off x="6418617" y="3641170"/>
              <a:ext cx="913396" cy="2924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釐清問題</a:t>
              </a:r>
            </a:p>
          </p:txBody>
        </p:sp>
        <p:sp>
          <p:nvSpPr>
            <p:cNvPr id="28" name="文字方塊 47"/>
            <p:cNvSpPr txBox="1"/>
            <p:nvPr/>
          </p:nvSpPr>
          <p:spPr>
            <a:xfrm>
              <a:off x="4687747" y="3955076"/>
              <a:ext cx="1484614" cy="508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他們才是專家，你負責一次提出一個問題。</a:t>
              </a:r>
            </a:p>
          </p:txBody>
        </p:sp>
        <p:sp>
          <p:nvSpPr>
            <p:cNvPr id="29" name="文字方塊 48"/>
            <p:cNvSpPr txBox="1"/>
            <p:nvPr/>
          </p:nvSpPr>
          <p:spPr>
            <a:xfrm>
              <a:off x="3854995" y="2379992"/>
              <a:ext cx="1085200" cy="508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告知目的及回饋如何運用。</a:t>
              </a:r>
            </a:p>
          </p:txBody>
        </p:sp>
        <p:sp>
          <p:nvSpPr>
            <p:cNvPr id="31" name="文字方塊 49"/>
            <p:cNvSpPr txBox="1"/>
            <p:nvPr/>
          </p:nvSpPr>
          <p:spPr>
            <a:xfrm>
              <a:off x="7064094" y="2379992"/>
              <a:ext cx="1253601" cy="508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主持人負責帶討論，助理負責記錄重點。</a:t>
              </a:r>
            </a:p>
          </p:txBody>
        </p:sp>
        <p:sp>
          <p:nvSpPr>
            <p:cNvPr id="32" name="文字方塊 50"/>
            <p:cNvSpPr txBox="1"/>
            <p:nvPr/>
          </p:nvSpPr>
          <p:spPr>
            <a:xfrm>
              <a:off x="6238327" y="3955076"/>
              <a:ext cx="1349064" cy="277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問句中立、掌握時間。</a:t>
              </a:r>
            </a:p>
          </p:txBody>
        </p:sp>
        <p:cxnSp>
          <p:nvCxnSpPr>
            <p:cNvPr id="33" name="直線單箭頭接點 32"/>
            <p:cNvCxnSpPr>
              <a:stCxn id="11" idx="3"/>
              <a:endCxn id="25" idx="1"/>
            </p:cNvCxnSpPr>
            <p:nvPr/>
          </p:nvCxnSpPr>
          <p:spPr>
            <a:xfrm>
              <a:off x="3414529" y="2212331"/>
              <a:ext cx="4854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25" idx="3"/>
              <a:endCxn id="13" idx="1"/>
            </p:cNvCxnSpPr>
            <p:nvPr/>
          </p:nvCxnSpPr>
          <p:spPr>
            <a:xfrm>
              <a:off x="4813391" y="2212331"/>
              <a:ext cx="485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13" idx="3"/>
              <a:endCxn id="26" idx="1"/>
            </p:cNvCxnSpPr>
            <p:nvPr/>
          </p:nvCxnSpPr>
          <p:spPr>
            <a:xfrm>
              <a:off x="6622696" y="2212331"/>
              <a:ext cx="48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接點 35"/>
            <p:cNvCxnSpPr>
              <a:stCxn id="26" idx="3"/>
              <a:endCxn id="27" idx="3"/>
            </p:cNvCxnSpPr>
            <p:nvPr/>
          </p:nvCxnSpPr>
          <p:spPr>
            <a:xfrm flipH="1">
              <a:off x="7332013" y="2212331"/>
              <a:ext cx="985682" cy="1575084"/>
            </a:xfrm>
            <a:prstGeom prst="bentConnector3">
              <a:avLst>
                <a:gd name="adj1" fmla="val -116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27" idx="1"/>
              <a:endCxn id="24" idx="3"/>
            </p:cNvCxnSpPr>
            <p:nvPr/>
          </p:nvCxnSpPr>
          <p:spPr>
            <a:xfrm flipH="1">
              <a:off x="6058037" y="3787416"/>
              <a:ext cx="3605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>
              <a:stCxn id="24" idx="1"/>
              <a:endCxn id="12" idx="3"/>
            </p:cNvCxnSpPr>
            <p:nvPr/>
          </p:nvCxnSpPr>
          <p:spPr>
            <a:xfrm flipH="1">
              <a:off x="4418573" y="3787416"/>
              <a:ext cx="315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2" idx="1"/>
              <a:endCxn id="15" idx="3"/>
            </p:cNvCxnSpPr>
            <p:nvPr/>
          </p:nvCxnSpPr>
          <p:spPr>
            <a:xfrm flipH="1">
              <a:off x="2885707" y="3787416"/>
              <a:ext cx="315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7" t="5927" r="9868" b="54814"/>
          <a:stretch/>
        </p:blipFill>
        <p:spPr>
          <a:xfrm>
            <a:off x="1781846" y="2106668"/>
            <a:ext cx="4902090" cy="18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91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011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品牌矩陣法     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718159" y="2108760"/>
            <a:ext cx="8318181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做好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功課，列出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清單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找出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對立要素</a:t>
            </a:r>
            <a:endParaRPr lang="en-US" altLang="zh-TW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各點連接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起來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1425" y="647047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95900"/>
            <a:ext cx="6736650" cy="47645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933700"/>
            <a:ext cx="9715500" cy="6477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41599" y="349375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（波士頓矩陣）</a:t>
            </a:r>
          </a:p>
        </p:txBody>
      </p:sp>
    </p:spTree>
    <p:extLst>
      <p:ext uri="{BB962C8B-B14F-4D97-AF65-F5344CB8AC3E}">
        <p14:creationId xmlns:p14="http://schemas.microsoft.com/office/powerpoint/2010/main" val="122037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011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清腦法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770092" y="2781300"/>
            <a:ext cx="7359041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草圖：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在你釐清了專案的目的與範圍之後，拿一些紙和一枝筆來，快速地畫一些小圖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時間：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分鐘內至少畫出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張草圖。盡可能把每一張紙畫滿，這樣你才方便進行比較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繼續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進行下去：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檢視你的草圖，然後選定幾個做一些變化形，進一步發展下去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1424" y="6336026"/>
            <a:ext cx="286847" cy="2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" r="5476"/>
          <a:stretch/>
        </p:blipFill>
        <p:spPr>
          <a:xfrm>
            <a:off x="8915400" y="2476500"/>
            <a:ext cx="7630124" cy="5527560"/>
          </a:xfrm>
          <a:prstGeom prst="rect">
            <a:avLst/>
          </a:prstGeom>
        </p:spPr>
      </p:pic>
      <p:sp>
        <p:nvSpPr>
          <p:cNvPr id="13" name="文字方塊 20"/>
          <p:cNvSpPr txBox="1"/>
          <p:nvPr/>
        </p:nvSpPr>
        <p:spPr>
          <a:xfrm>
            <a:off x="9071424" y="8238600"/>
            <a:ext cx="731158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我會把尚未派上用場但還不錯的草稿保留歸檔，因為它們往往可以替其他專案帶來新的靈感 </a:t>
            </a:r>
            <a:r>
              <a:rPr lang="en-US" altLang="zh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en-US" altLang="zh-TW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Luba</a:t>
            </a:r>
            <a:r>
              <a:rPr lang="en-US" altLang="zh-TW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Lukova</a:t>
            </a:r>
            <a:endParaRPr lang="zh-TW" alt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408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011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動詞法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1636808" y="2872936"/>
            <a:ext cx="7234528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選定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一個概念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圖像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一系列動詞套用在圖像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回頭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看看你所畫的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東西</a:t>
            </a:r>
            <a:endParaRPr lang="en-US" altLang="zh-TW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一些可以繼續發展的點子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89057" y="6336026"/>
            <a:ext cx="286847" cy="2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0089057" y="1845943"/>
            <a:ext cx="6160303" cy="8441057"/>
            <a:chOff x="7886699" y="1839713"/>
            <a:chExt cx="6160303" cy="8441057"/>
          </a:xfrm>
        </p:grpSpPr>
        <p:grpSp>
          <p:nvGrpSpPr>
            <p:cNvPr id="5" name="群組 4"/>
            <p:cNvGrpSpPr/>
            <p:nvPr/>
          </p:nvGrpSpPr>
          <p:grpSpPr>
            <a:xfrm>
              <a:off x="7886699" y="1839713"/>
              <a:ext cx="6160303" cy="8441057"/>
              <a:chOff x="7624827" y="3060341"/>
              <a:chExt cx="3038345" cy="4163244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4827" y="3060341"/>
                <a:ext cx="2138211" cy="4135219"/>
              </a:xfrm>
              <a:prstGeom prst="rect">
                <a:avLst/>
              </a:prstGeom>
            </p:spPr>
          </p:pic>
          <p:sp>
            <p:nvSpPr>
              <p:cNvPr id="11" name="文字方塊 20"/>
              <p:cNvSpPr txBox="1"/>
              <p:nvPr/>
            </p:nvSpPr>
            <p:spPr>
              <a:xfrm>
                <a:off x="9555706" y="6880409"/>
                <a:ext cx="607293" cy="318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平坦</a:t>
                </a:r>
              </a:p>
            </p:txBody>
          </p:sp>
          <p:sp>
            <p:nvSpPr>
              <p:cNvPr id="15" name="文字方塊 21"/>
              <p:cNvSpPr txBox="1"/>
              <p:nvPr/>
            </p:nvSpPr>
            <p:spPr>
              <a:xfrm>
                <a:off x="7639380" y="4618272"/>
                <a:ext cx="1415772" cy="318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拉長</a:t>
                </a:r>
              </a:p>
            </p:txBody>
          </p:sp>
          <p:sp>
            <p:nvSpPr>
              <p:cNvPr id="17" name="文字方塊 22"/>
              <p:cNvSpPr txBox="1"/>
              <p:nvPr/>
            </p:nvSpPr>
            <p:spPr>
              <a:xfrm>
                <a:off x="9247400" y="4303121"/>
                <a:ext cx="1415772" cy="318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縮小</a:t>
                </a:r>
              </a:p>
            </p:txBody>
          </p:sp>
          <p:sp>
            <p:nvSpPr>
              <p:cNvPr id="18" name="文字方塊 23"/>
              <p:cNvSpPr txBox="1"/>
              <p:nvPr/>
            </p:nvSpPr>
            <p:spPr>
              <a:xfrm>
                <a:off x="9600336" y="6208838"/>
                <a:ext cx="831189" cy="318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放大</a:t>
                </a:r>
              </a:p>
            </p:txBody>
          </p:sp>
          <p:sp>
            <p:nvSpPr>
              <p:cNvPr id="20" name="文字方塊 24"/>
              <p:cNvSpPr txBox="1"/>
              <p:nvPr/>
            </p:nvSpPr>
            <p:spPr>
              <a:xfrm>
                <a:off x="7719955" y="6191965"/>
                <a:ext cx="1415772" cy="318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拆解</a:t>
                </a:r>
              </a:p>
            </p:txBody>
          </p:sp>
          <p:sp>
            <p:nvSpPr>
              <p:cNvPr id="21" name="文字方塊 25"/>
              <p:cNvSpPr txBox="1"/>
              <p:nvPr/>
            </p:nvSpPr>
            <p:spPr>
              <a:xfrm>
                <a:off x="8330474" y="6904806"/>
                <a:ext cx="556745" cy="318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組合</a:t>
                </a:r>
              </a:p>
            </p:txBody>
          </p:sp>
        </p:grpSp>
        <p:sp>
          <p:nvSpPr>
            <p:cNvPr id="22" name="文字方塊 26"/>
            <p:cNvSpPr txBox="1"/>
            <p:nvPr/>
          </p:nvSpPr>
          <p:spPr>
            <a:xfrm>
              <a:off x="10668000" y="5981533"/>
              <a:ext cx="1415772" cy="578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複製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99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011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共同設計法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2598095" y="3695700"/>
            <a:ext cx="6978416" cy="4343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確認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要合作的共同設計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將定義問題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製作一套共同設計工具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傾聽用戶並加以詮釋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1424" y="6336026"/>
            <a:ext cx="286847" cy="2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24" y="2933700"/>
            <a:ext cx="7331149" cy="60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92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011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實物模型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法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1981200" y="3385739"/>
            <a:ext cx="4333339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出平面圖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1424" y="6336026"/>
            <a:ext cx="286847" cy="2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8494" r="5077" b="9750"/>
          <a:stretch/>
        </p:blipFill>
        <p:spPr>
          <a:xfrm>
            <a:off x="6510403" y="3162300"/>
            <a:ext cx="9742585" cy="59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80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011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尋找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創作靈感的方法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1066800" y="2705100"/>
            <a:ext cx="152400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kumimoji="1"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看不同的作品，特別是全球知名企業的視覺</a:t>
            </a:r>
            <a:r>
              <a:rPr kumimoji="1"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</a:t>
            </a:r>
            <a:endParaRPr kumimoji="1" lang="en-US" altLang="zh-TW" sz="4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設計師</a:t>
            </a:r>
            <a:r>
              <a:rPr kumimoji="1"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社群</a:t>
            </a:r>
            <a:r>
              <a:rPr kumimoji="1"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</a:t>
            </a:r>
            <a:r>
              <a:rPr lang="en-US" altLang="zh-TW" sz="4000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2"/>
              </a:rPr>
              <a:t>Pinterest</a:t>
            </a:r>
            <a:r>
              <a:rPr lang="en-US" altLang="zh-TW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r>
              <a:rPr kumimoji="1" lang="en-US" altLang="zh-TW" sz="4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Dribbble</a:t>
            </a:r>
            <a:r>
              <a:rPr kumimoji="1"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和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4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Behance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上，每天都有許多 </a:t>
            </a:r>
            <a:r>
              <a:rPr kumimoji="1"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UI </a:t>
            </a:r>
            <a:r>
              <a:rPr kumimoji="1"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或視覺作品上傳，除此之外還有中文語系的</a:t>
            </a:r>
            <a:r>
              <a:rPr kumimoji="1"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站酷</a:t>
            </a:r>
            <a:r>
              <a:rPr kumimoji="1"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ZCOOL</a:t>
            </a:r>
            <a:r>
              <a:rPr kumimoji="1"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花瓣</a:t>
            </a:r>
            <a:r>
              <a:rPr kumimoji="1"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kumimoji="1" lang="en-US" altLang="zh-TW" sz="4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4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色塊分區法</a:t>
            </a:r>
            <a:r>
              <a:rPr kumimoji="1"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這種方法結合了訊息層級分離的精髓，將最重要的字、次重要、不重要的字分別置於不同色塊</a:t>
            </a:r>
            <a:r>
              <a:rPr kumimoji="1"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</a:t>
            </a:r>
            <a:r>
              <a:rPr kumimoji="1"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kumimoji="1"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中，讓畫面層次更加清晰豐富。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1424" y="6336026"/>
            <a:ext cx="286847" cy="2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02"/>
          <a:stretch/>
        </p:blipFill>
        <p:spPr>
          <a:xfrm>
            <a:off x="13030200" y="8075235"/>
            <a:ext cx="2476500" cy="143573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020" y="8568346"/>
            <a:ext cx="2994660" cy="97536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99" y="8436907"/>
            <a:ext cx="1993773" cy="12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UI/UX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差別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5EA0E0D-0F1E-4538-A341-6B85B22040D1}"/>
              </a:ext>
            </a:extLst>
          </p:cNvPr>
          <p:cNvSpPr txBox="1"/>
          <p:nvPr/>
        </p:nvSpPr>
        <p:spPr>
          <a:xfrm>
            <a:off x="381000" y="1839712"/>
            <a:ext cx="7335496" cy="5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 (User Interface)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325096" y="2530247"/>
            <a:ext cx="17124704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則著重在具體的功能和視覺編排上。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「這個網站的顏色好漂亮」、「這個網站很新潮呢」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感受。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98570879-7C2B-43DB-97BF-520F75152038}"/>
              </a:ext>
            </a:extLst>
          </p:cNvPr>
          <p:cNvSpPr txBox="1"/>
          <p:nvPr/>
        </p:nvSpPr>
        <p:spPr>
          <a:xfrm>
            <a:off x="337796" y="3737463"/>
            <a:ext cx="7335496" cy="5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 (User Experience)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6969DD7F-18F3-4A96-8432-E864C5010493}"/>
              </a:ext>
            </a:extLst>
          </p:cNvPr>
          <p:cNvSpPr txBox="1"/>
          <p:nvPr/>
        </p:nvSpPr>
        <p:spPr>
          <a:xfrm>
            <a:off x="381000" y="4444091"/>
            <a:ext cx="17124704" cy="109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著重的是整體使用流程的「體驗」，更側重於使用者想法的主觀感受。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注重觀察、量測、理解使用者的「真實」行為，強調情感連結，與使用者的心理與品牌認同密切相關。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5CA61BCE-FE2D-4E47-B251-01E952DA7E47}"/>
              </a:ext>
            </a:extLst>
          </p:cNvPr>
          <p:cNvSpPr txBox="1"/>
          <p:nvPr/>
        </p:nvSpPr>
        <p:spPr>
          <a:xfrm>
            <a:off x="9677400" y="1711831"/>
            <a:ext cx="9627317" cy="10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2"/>
              </a:rPr>
              <a:t>UX /UI Design — Its All A Part of the Process | by Patrick Brown Jr. | Medium</a:t>
            </a:r>
            <a:endParaRPr lang="en-US" altLang="zh-TW" sz="2000" dirty="0"/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3"/>
              </a:rPr>
              <a:t>The difference between UX and UI – </a:t>
            </a:r>
            <a:r>
              <a:rPr lang="en-US" altLang="zh-TW" sz="2000" dirty="0" err="1">
                <a:hlinkClick r:id="rId3"/>
              </a:rPr>
              <a:t>IntraSee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C12E20-BE71-4F2A-8C16-B8110E1C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966888"/>
            <a:ext cx="5768678" cy="31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2DDABE0B-69BC-4AA7-93C4-8525066E89B9}"/>
              </a:ext>
            </a:extLst>
          </p:cNvPr>
          <p:cNvSpPr txBox="1"/>
          <p:nvPr/>
        </p:nvSpPr>
        <p:spPr>
          <a:xfrm>
            <a:off x="1295400" y="9239221"/>
            <a:ext cx="55495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右邊不一定符合一般人對於番茄醬瓶的造型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(UI)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期待，但由於更能夠用到最後一分一毫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(UX)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</p:txBody>
      </p:sp>
      <p:pic>
        <p:nvPicPr>
          <p:cNvPr id="2052" name="Picture 4" descr="UX-vs-UI">
            <a:extLst>
              <a:ext uri="{FF2B5EF4-FFF2-40B4-BE49-F238E27FC236}">
                <a16:creationId xmlns:a16="http://schemas.microsoft.com/office/drawing/2014/main" id="{3D1E8C49-FD75-4604-B3D6-3F94FF6B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57" y="5961445"/>
            <a:ext cx="5573014" cy="31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54D60F6C-0333-404B-84DF-44561E6231D1}"/>
              </a:ext>
            </a:extLst>
          </p:cNvPr>
          <p:cNvSpPr txBox="1"/>
          <p:nvPr/>
        </p:nvSpPr>
        <p:spPr>
          <a:xfrm>
            <a:off x="9534729" y="9288794"/>
            <a:ext cx="57814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即使幫人們鋪了舒服的道路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(UI Design),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但人們更在意於移動效率的體驗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所以另外走出了一條路徑</a:t>
            </a:r>
          </a:p>
        </p:txBody>
      </p:sp>
    </p:spTree>
    <p:extLst>
      <p:ext uri="{BB962C8B-B14F-4D97-AF65-F5344CB8AC3E}">
        <p14:creationId xmlns:p14="http://schemas.microsoft.com/office/powerpoint/2010/main" val="2820355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UX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指標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69A071D-EFEE-4497-A526-7F1813968319}"/>
              </a:ext>
            </a:extLst>
          </p:cNvPr>
          <p:cNvSpPr txBox="1"/>
          <p:nvPr/>
        </p:nvSpPr>
        <p:spPr>
          <a:xfrm>
            <a:off x="429248" y="1816019"/>
            <a:ext cx="17124704" cy="397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知名團隊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NN/g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所提出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六階段成熟度模型 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缺少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(Absent)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被忽略或是不存在。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限制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(Limited)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任務不穩定或不重要。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緊急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(Emergent): 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任務重視但效果不穩定。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(Structured): 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方法有系統化但效果不一致。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集成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(Integrated): 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任務全面導入，效果穩定。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用戶驅動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(User-driven): 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體驗達到高效且深入。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B4282021-0DED-4A41-BC93-AC53968F0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1425" y="6470473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03DF12-E1BE-489A-BB00-F4F468EB4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028" y="1906123"/>
            <a:ext cx="7010400" cy="37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D0026690-A5C4-4B42-A9DB-272541BFA02A}"/>
              </a:ext>
            </a:extLst>
          </p:cNvPr>
          <p:cNvSpPr txBox="1"/>
          <p:nvPr/>
        </p:nvSpPr>
        <p:spPr>
          <a:xfrm>
            <a:off x="8763000" y="9047747"/>
            <a:ext cx="9627317" cy="1077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3"/>
              </a:rPr>
              <a:t>The 6 Levels of UX Maturity (nngroup.com)</a:t>
            </a:r>
            <a:endParaRPr lang="en-US" altLang="zh-TW" sz="2000" dirty="0"/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4"/>
              </a:rPr>
              <a:t>UX Maturity Model: From Usable to Delightful – User Experience (uxpamagazine.org)</a:t>
            </a:r>
            <a:endParaRPr lang="en-US" altLang="zh-TW" sz="2000" dirty="0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F7460B83-820F-4561-953E-63E2E754F493}"/>
              </a:ext>
            </a:extLst>
          </p:cNvPr>
          <p:cNvSpPr txBox="1"/>
          <p:nvPr/>
        </p:nvSpPr>
        <p:spPr>
          <a:xfrm>
            <a:off x="425619" y="6138560"/>
            <a:ext cx="17124704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知名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雜誌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\&lt;</a:t>
            </a:r>
            <a:r>
              <a:rPr lang="en-US" altLang="zh-TW" sz="26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uxpamagazine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&gt;\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切分成四個階段：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(Usable)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好用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(Useful)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想用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(Desirable)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愛用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(Delightful)</a:t>
            </a:r>
          </a:p>
        </p:txBody>
      </p:sp>
      <p:pic>
        <p:nvPicPr>
          <p:cNvPr id="4100" name="Picture 4" descr="Figure 1: User Experience Maturity Levels.  ALT text for web: Usable, Useful, Desirable, Delightful">
            <a:extLst>
              <a:ext uri="{FF2B5EF4-FFF2-40B4-BE49-F238E27FC236}">
                <a16:creationId xmlns:a16="http://schemas.microsoft.com/office/drawing/2014/main" id="{0F770D99-AB8F-441A-AA8F-2693C7FE2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467835"/>
            <a:ext cx="6361085" cy="350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935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UX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Workflow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AD5509-317A-42E3-B6A1-10D5B7A771CD}"/>
              </a:ext>
            </a:extLst>
          </p:cNvPr>
          <p:cNvSpPr/>
          <p:nvPr/>
        </p:nvSpPr>
        <p:spPr>
          <a:xfrm>
            <a:off x="685800" y="2671630"/>
            <a:ext cx="2514600" cy="914400"/>
          </a:xfrm>
          <a:prstGeom prst="rect">
            <a:avLst/>
          </a:prstGeom>
          <a:solidFill>
            <a:srgbClr val="FCEADB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User Survey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1A122F-0894-4017-9FF2-7672E6996A91}"/>
              </a:ext>
            </a:extLst>
          </p:cNvPr>
          <p:cNvSpPr/>
          <p:nvPr/>
        </p:nvSpPr>
        <p:spPr>
          <a:xfrm>
            <a:off x="685800" y="6739338"/>
            <a:ext cx="2514600" cy="914400"/>
          </a:xfrm>
          <a:prstGeom prst="rect">
            <a:avLst/>
          </a:prstGeom>
          <a:solidFill>
            <a:srgbClr val="C0C0C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Coding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E3A207-5385-4367-A581-83C914984ED9}"/>
              </a:ext>
            </a:extLst>
          </p:cNvPr>
          <p:cNvSpPr/>
          <p:nvPr/>
        </p:nvSpPr>
        <p:spPr>
          <a:xfrm>
            <a:off x="685800" y="5395685"/>
            <a:ext cx="2514600" cy="914400"/>
          </a:xfrm>
          <a:prstGeom prst="rect">
            <a:avLst/>
          </a:prstGeom>
          <a:solidFill>
            <a:srgbClr val="E2F0D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Mockup/</a:t>
            </a: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Prototype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B06813-63EF-40C1-9EDE-22DD048EA820}"/>
              </a:ext>
            </a:extLst>
          </p:cNvPr>
          <p:cNvSpPr/>
          <p:nvPr/>
        </p:nvSpPr>
        <p:spPr>
          <a:xfrm>
            <a:off x="685800" y="4052032"/>
            <a:ext cx="2514600" cy="914400"/>
          </a:xfrm>
          <a:prstGeom prst="rect">
            <a:avLst/>
          </a:prstGeom>
          <a:solidFill>
            <a:srgbClr val="FBECA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Wireframe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0C20FAD-72C4-4E4F-83AC-088CC31231A9}"/>
              </a:ext>
            </a:extLst>
          </p:cNvPr>
          <p:cNvSpPr/>
          <p:nvPr/>
        </p:nvSpPr>
        <p:spPr>
          <a:xfrm>
            <a:off x="685800" y="8082991"/>
            <a:ext cx="2514600" cy="914400"/>
          </a:xfrm>
          <a:prstGeom prst="rect">
            <a:avLst/>
          </a:prstGeom>
          <a:solidFill>
            <a:srgbClr val="B1D5F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UX Testing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373D585-8FC6-4D4D-80C3-D5D5EB7E94A8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1943100" y="3586030"/>
            <a:ext cx="0" cy="466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5FC20E0-B76A-4051-A7E4-ED6ECDAC9BDA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>
            <a:off x="1943100" y="4966432"/>
            <a:ext cx="0" cy="429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2E00F76-DFFA-412D-A017-60CCC356BCFC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1943100" y="6310085"/>
            <a:ext cx="0" cy="429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84D1F6E-DBE2-4039-B86E-3E4E66B03345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1943100" y="7653738"/>
            <a:ext cx="0" cy="429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10">
            <a:extLst>
              <a:ext uri="{FF2B5EF4-FFF2-40B4-BE49-F238E27FC236}">
                <a16:creationId xmlns:a16="http://schemas.microsoft.com/office/drawing/2014/main" id="{0F1C38D9-DA3A-47ED-8944-63CDD940F775}"/>
              </a:ext>
            </a:extLst>
          </p:cNvPr>
          <p:cNvSpPr txBox="1"/>
          <p:nvPr/>
        </p:nvSpPr>
        <p:spPr>
          <a:xfrm>
            <a:off x="3801551" y="2435535"/>
            <a:ext cx="12301723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找出使用者對設計的期待，了解使用者的真實需求和心理。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通過訪談和觀察了解使用者的感受與需求，以建立對目標使用者的初步認知。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7E9E4401-C3D0-45BC-B82F-756661C31584}"/>
              </a:ext>
            </a:extLst>
          </p:cNvPr>
          <p:cNvSpPr txBox="1"/>
          <p:nvPr/>
        </p:nvSpPr>
        <p:spPr>
          <a:xfrm>
            <a:off x="3657600" y="1839712"/>
            <a:ext cx="73354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需求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階段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User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Survey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)】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C3AE700B-62CE-4973-A95C-39E8566D0B5D}"/>
              </a:ext>
            </a:extLst>
          </p:cNvPr>
          <p:cNvSpPr txBox="1"/>
          <p:nvPr/>
        </p:nvSpPr>
        <p:spPr>
          <a:xfrm>
            <a:off x="3801551" y="4422404"/>
            <a:ext cx="12543347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簡化介面的框架設計，注重佈局與元素擺放，不涉及具體的視覺細節。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使用低保真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(Low-Fi)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和低成本、易修正方式製作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Wireframe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，迅速修正介面配置。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也能將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Wureframe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製作成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Wireframe UI flow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，串起不同介面之間轉換方式。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D2B3B771-A1E6-4EF8-810C-60729E742BAB}"/>
              </a:ext>
            </a:extLst>
          </p:cNvPr>
          <p:cNvSpPr txBox="1"/>
          <p:nvPr/>
        </p:nvSpPr>
        <p:spPr>
          <a:xfrm>
            <a:off x="3657600" y="3826581"/>
            <a:ext cx="84582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線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框稿規格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Wireframe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)】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082BC1-B764-4AE7-9BD2-3854353E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334327"/>
            <a:ext cx="2755004" cy="306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0">
            <a:extLst>
              <a:ext uri="{FF2B5EF4-FFF2-40B4-BE49-F238E27FC236}">
                <a16:creationId xmlns:a16="http://schemas.microsoft.com/office/drawing/2014/main" id="{36E4CDF6-8683-4A0C-BA01-BB4E9F9B2A36}"/>
              </a:ext>
            </a:extLst>
          </p:cNvPr>
          <p:cNvSpPr txBox="1"/>
          <p:nvPr/>
        </p:nvSpPr>
        <p:spPr>
          <a:xfrm>
            <a:off x="9508012" y="9503433"/>
            <a:ext cx="9627317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000" dirty="0">
                <a:hlinkClick r:id="rId3"/>
              </a:rPr>
              <a:t>網站線框 </a:t>
            </a:r>
            <a:r>
              <a:rPr lang="en-US" altLang="zh-TW" sz="2000" dirty="0">
                <a:hlinkClick r:id="rId3"/>
              </a:rPr>
              <a:t>- </a:t>
            </a:r>
            <a:r>
              <a:rPr lang="zh-TW" altLang="en-US" sz="2000" dirty="0">
                <a:hlinkClick r:id="rId3"/>
              </a:rPr>
              <a:t>維琪百科，自由的百科全書 </a:t>
            </a:r>
            <a:r>
              <a:rPr lang="en-US" altLang="zh-TW" sz="2000" dirty="0">
                <a:hlinkClick r:id="rId3"/>
              </a:rPr>
              <a:t>--- Website wireframe - Wikipedia</a:t>
            </a:r>
            <a:endParaRPr lang="en-US" altLang="zh-TW" sz="2000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41B22A9-79C4-41ED-9749-20090C1C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634" y="6606242"/>
            <a:ext cx="3850727" cy="27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97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5" name="TextBox 8">
            <a:extLst>
              <a:ext uri="{FF2B5EF4-FFF2-40B4-BE49-F238E27FC236}">
                <a16:creationId xmlns:a16="http://schemas.microsoft.com/office/drawing/2014/main" id="{EC869F10-9FD2-4DFC-8CE4-C3612861E5AB}"/>
              </a:ext>
            </a:extLst>
          </p:cNvPr>
          <p:cNvSpPr txBox="1"/>
          <p:nvPr/>
        </p:nvSpPr>
        <p:spPr>
          <a:xfrm>
            <a:off x="533400" y="289766"/>
            <a:ext cx="9571413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UX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Workflow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561EE93B-3C5E-4FF9-989E-E483404693E2}"/>
              </a:ext>
            </a:extLst>
          </p:cNvPr>
          <p:cNvSpPr txBox="1"/>
          <p:nvPr/>
        </p:nvSpPr>
        <p:spPr>
          <a:xfrm>
            <a:off x="3657600" y="1839712"/>
            <a:ext cx="96012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原型設計與交付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(Mockup &amp; Prototype &amp; Handoff)】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C20BD1C-6B32-4806-8619-33256AE230B3}"/>
              </a:ext>
            </a:extLst>
          </p:cNvPr>
          <p:cNvSpPr/>
          <p:nvPr/>
        </p:nvSpPr>
        <p:spPr>
          <a:xfrm>
            <a:off x="685800" y="2671630"/>
            <a:ext cx="2514600" cy="914400"/>
          </a:xfrm>
          <a:prstGeom prst="rect">
            <a:avLst/>
          </a:prstGeom>
          <a:solidFill>
            <a:srgbClr val="FCEADB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User Survey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46E7DE-83C2-4F81-AEF3-7A5086BF24C2}"/>
              </a:ext>
            </a:extLst>
          </p:cNvPr>
          <p:cNvSpPr/>
          <p:nvPr/>
        </p:nvSpPr>
        <p:spPr>
          <a:xfrm>
            <a:off x="685800" y="6739338"/>
            <a:ext cx="2514600" cy="914400"/>
          </a:xfrm>
          <a:prstGeom prst="rect">
            <a:avLst/>
          </a:prstGeom>
          <a:solidFill>
            <a:srgbClr val="C0C0C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Coding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2C87B2-4CE8-4C2D-A5C9-9384DF3FB5E0}"/>
              </a:ext>
            </a:extLst>
          </p:cNvPr>
          <p:cNvSpPr/>
          <p:nvPr/>
        </p:nvSpPr>
        <p:spPr>
          <a:xfrm>
            <a:off x="685800" y="5395685"/>
            <a:ext cx="2514600" cy="914400"/>
          </a:xfrm>
          <a:prstGeom prst="rect">
            <a:avLst/>
          </a:prstGeom>
          <a:solidFill>
            <a:srgbClr val="E2F0D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Mockup/</a:t>
            </a: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Prototype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404427-094E-4A01-8F1A-1E0B447A29E9}"/>
              </a:ext>
            </a:extLst>
          </p:cNvPr>
          <p:cNvSpPr/>
          <p:nvPr/>
        </p:nvSpPr>
        <p:spPr>
          <a:xfrm>
            <a:off x="685800" y="4052032"/>
            <a:ext cx="2514600" cy="914400"/>
          </a:xfrm>
          <a:prstGeom prst="rect">
            <a:avLst/>
          </a:prstGeom>
          <a:solidFill>
            <a:srgbClr val="FBECA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Wireframe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43BB4ED-FD14-412D-9A20-93F303DB3F05}"/>
              </a:ext>
            </a:extLst>
          </p:cNvPr>
          <p:cNvSpPr/>
          <p:nvPr/>
        </p:nvSpPr>
        <p:spPr>
          <a:xfrm>
            <a:off x="685800" y="8082991"/>
            <a:ext cx="2514600" cy="914400"/>
          </a:xfrm>
          <a:prstGeom prst="rect">
            <a:avLst/>
          </a:prstGeom>
          <a:solidFill>
            <a:srgbClr val="B1D5F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UX Testing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4B751F2-7B77-45FE-99B1-FDEEFBD48D87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1943100" y="3586030"/>
            <a:ext cx="0" cy="466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038955C-7092-4BBA-8316-B4ACEE03E069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1943100" y="4966432"/>
            <a:ext cx="0" cy="429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070B59E-A1BB-4B0A-99F1-A0EA317A7824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>
            <a:off x="1943100" y="6310085"/>
            <a:ext cx="0" cy="429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3EB7ACB-70CD-4EEB-95E7-F5962E0ED192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1943100" y="7653738"/>
            <a:ext cx="0" cy="429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10">
            <a:extLst>
              <a:ext uri="{FF2B5EF4-FFF2-40B4-BE49-F238E27FC236}">
                <a16:creationId xmlns:a16="http://schemas.microsoft.com/office/drawing/2014/main" id="{5E0582F0-D671-4E67-A03C-5EA43FA5F806}"/>
              </a:ext>
            </a:extLst>
          </p:cNvPr>
          <p:cNvSpPr txBox="1"/>
          <p:nvPr/>
        </p:nvSpPr>
        <p:spPr>
          <a:xfrm>
            <a:off x="3801551" y="2435535"/>
            <a:ext cx="12301723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進一步細化設計，將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Wireframe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轉化為更具視覺效果和功能的模型。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Mockup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模擬真實畫面，並使用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測試互動性，最後進行設計交付。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Mockup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：設計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風格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定調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CE02A8-7297-4FE7-B1D1-37B88453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188" y="6157819"/>
            <a:ext cx="8077199" cy="3604014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068061F1-8D79-4D16-A9D0-2EBF37E457FB}"/>
              </a:ext>
            </a:extLst>
          </p:cNvPr>
          <p:cNvSpPr txBox="1"/>
          <p:nvPr/>
        </p:nvSpPr>
        <p:spPr>
          <a:xfrm>
            <a:off x="8459337" y="3562658"/>
            <a:ext cx="4088858" cy="60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Mockup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：設計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風格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定調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70D03955-C54E-4B02-B5F9-842CE26393B3}"/>
              </a:ext>
            </a:extLst>
          </p:cNvPr>
          <p:cNvSpPr txBox="1"/>
          <p:nvPr/>
        </p:nvSpPr>
        <p:spPr>
          <a:xfrm>
            <a:off x="3654188" y="4354417"/>
            <a:ext cx="96012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上線與易用性測試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(UX Testing)】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592AB9B9-264C-4C84-B398-BC0E5292903A}"/>
              </a:ext>
            </a:extLst>
          </p:cNvPr>
          <p:cNvSpPr txBox="1"/>
          <p:nvPr/>
        </p:nvSpPr>
        <p:spPr>
          <a:xfrm>
            <a:off x="3801551" y="4966432"/>
            <a:ext cx="12301723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確保使用者能夠輕鬆使用設計產品，解決潛在的操作問題。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收集使用者的回饋進行調整，根據測試結果持續優化設計。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0737691-C903-40E5-918B-2E2E88A73F9F}"/>
              </a:ext>
            </a:extLst>
          </p:cNvPr>
          <p:cNvSpPr txBox="1"/>
          <p:nvPr/>
        </p:nvSpPr>
        <p:spPr>
          <a:xfrm>
            <a:off x="4695511" y="9761833"/>
            <a:ext cx="5725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Low-Fi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High-Fi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製作成本與溝同細節程度皆不同</a:t>
            </a:r>
          </a:p>
        </p:txBody>
      </p:sp>
    </p:spTree>
    <p:extLst>
      <p:ext uri="{BB962C8B-B14F-4D97-AF65-F5344CB8AC3E}">
        <p14:creationId xmlns:p14="http://schemas.microsoft.com/office/powerpoint/2010/main" val="516435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4630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UI/UX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好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工具與方法介紹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D44E119-2928-4D3A-A903-9AF45DE92F29}"/>
              </a:ext>
            </a:extLst>
          </p:cNvPr>
          <p:cNvSpPr txBox="1"/>
          <p:nvPr/>
        </p:nvSpPr>
        <p:spPr>
          <a:xfrm>
            <a:off x="367352" y="2391132"/>
            <a:ext cx="16396647" cy="2129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UI/UX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設計階段所談的工具，不一定是指軟體工具，許多工具比較偏向方法論，用工具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(Kit)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稱呼的自的在於將該方法論具象化，如果對於更多的設計方法論工具介紹有興趣，可參考「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IDEO-DESIGN KIT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網站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www.designkit.org/methods.html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5219700"/>
            <a:ext cx="9220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4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7054094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第一階段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6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使用者需求研究</a:t>
            </a:r>
            <a:endParaRPr lang="en-US" sz="6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F5B77116-E586-4D19-8663-D7B8A3EBE8EB}"/>
              </a:ext>
            </a:extLst>
          </p:cNvPr>
          <p:cNvSpPr txBox="1"/>
          <p:nvPr/>
        </p:nvSpPr>
        <p:spPr>
          <a:xfrm>
            <a:off x="152400" y="1839712"/>
            <a:ext cx="96012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人物誌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(Persona)】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D44E119-2928-4D3A-A903-9AF45DE92F29}"/>
              </a:ext>
            </a:extLst>
          </p:cNvPr>
          <p:cNvSpPr txBox="1"/>
          <p:nvPr/>
        </p:nvSpPr>
        <p:spPr>
          <a:xfrm>
            <a:off x="367353" y="2518345"/>
            <a:ext cx="10300648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想要描述產品使用特性族群。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會擺放使用者真實照片作為主視覺，並在同個畫布上加入重要的角色特性。例如：年齡、性別、職業、個性、價值觀、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熟悉度等。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https://reurl.cc/2jOO2X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98B405-24D4-496F-9C4D-6F437305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749" y="2097147"/>
            <a:ext cx="6309894" cy="2858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AFD8E-5A2D-4EA2-8795-D593DF278346}"/>
              </a:ext>
            </a:extLst>
          </p:cNvPr>
          <p:cNvSpPr txBox="1"/>
          <p:nvPr/>
        </p:nvSpPr>
        <p:spPr>
          <a:xfrm>
            <a:off x="114869" y="5296020"/>
            <a:ext cx="96012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顧客旅程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(Customer Journey)】</a:t>
            </a:r>
          </a:p>
        </p:txBody>
      </p:sp>
      <p:pic>
        <p:nvPicPr>
          <p:cNvPr id="8194" name="Picture 2" descr="User Journey Map Template preview">
            <a:extLst>
              <a:ext uri="{FF2B5EF4-FFF2-40B4-BE49-F238E27FC236}">
                <a16:creationId xmlns:a16="http://schemas.microsoft.com/office/drawing/2014/main" id="{DC3EEE69-3E63-45E9-8519-9E274739C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4733" r="4310" b="5728"/>
          <a:stretch/>
        </p:blipFill>
        <p:spPr bwMode="auto">
          <a:xfrm>
            <a:off x="11125200" y="5718000"/>
            <a:ext cx="6309894" cy="34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8A88E729-39EC-4A8C-A669-698F5D60C2F8}"/>
              </a:ext>
            </a:extLst>
          </p:cNvPr>
          <p:cNvSpPr txBox="1"/>
          <p:nvPr/>
        </p:nvSpPr>
        <p:spPr>
          <a:xfrm>
            <a:off x="495869" y="6034033"/>
            <a:ext cx="10300648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梳理使用者行為脈絡的經典工具，通過易懂的線性流動圖表，描述使用者進行某項任務的前後旅程，以及過程中的接觸點。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 Community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中下「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 Journey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Customer Journey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」之關鍵字。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5"/>
              </a:rPr>
              <a:t>https://reurl.cc/eyob3j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8631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5468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第一階段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使用者需求研究</a:t>
            </a:r>
            <a:endParaRPr lang="en-US" altLang="zh-TW" sz="6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08583B1B-D234-4F2E-A547-734B6D1A9EC9}"/>
              </a:ext>
            </a:extLst>
          </p:cNvPr>
          <p:cNvSpPr txBox="1"/>
          <p:nvPr/>
        </p:nvSpPr>
        <p:spPr>
          <a:xfrm>
            <a:off x="152400" y="1839712"/>
            <a:ext cx="96012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同理心地圖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(Empathy Map)】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E70BC45-BFFB-4695-9B47-531EB499EEDF}"/>
              </a:ext>
            </a:extLst>
          </p:cNvPr>
          <p:cNvSpPr txBox="1"/>
          <p:nvPr/>
        </p:nvSpPr>
        <p:spPr>
          <a:xfrm>
            <a:off x="367353" y="2518345"/>
            <a:ext cx="9081447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嘗試同理使用者在互動過程中的思路，嘗試建構出使用者對於某項服務或是體驗的期待與需求。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https://reurl.cc/Nlo809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170" name="Picture 2" descr="Empathy Map with Open Peeps preview">
            <a:extLst>
              <a:ext uri="{FF2B5EF4-FFF2-40B4-BE49-F238E27FC236}">
                <a16:creationId xmlns:a16="http://schemas.microsoft.com/office/drawing/2014/main" id="{BF88B626-CB06-4296-9F70-9E9F187CC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/>
          <a:stretch/>
        </p:blipFill>
        <p:spPr bwMode="auto">
          <a:xfrm>
            <a:off x="11188606" y="2090063"/>
            <a:ext cx="6858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eature picture">
            <a:extLst>
              <a:ext uri="{FF2B5EF4-FFF2-40B4-BE49-F238E27FC236}">
                <a16:creationId xmlns:a16="http://schemas.microsoft.com/office/drawing/2014/main" id="{03316017-B1DA-41E0-A1A0-A2943C05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2076463"/>
            <a:ext cx="4154891" cy="3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61504A-CAAD-4EA5-BBDB-AEDF26D5E113}"/>
              </a:ext>
            </a:extLst>
          </p:cNvPr>
          <p:cNvSpPr txBox="1"/>
          <p:nvPr/>
        </p:nvSpPr>
        <p:spPr>
          <a:xfrm>
            <a:off x="409433" y="9057815"/>
            <a:ext cx="11182775" cy="1077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000" dirty="0">
                <a:hlinkClick r:id="rId5"/>
              </a:rPr>
              <a:t>職場最重要的一堂課：「換位思考」，用別人的眼睛看世界</a:t>
            </a:r>
            <a:r>
              <a:rPr lang="en-US" altLang="zh-TW" sz="2000" dirty="0">
                <a:hlinkClick r:id="rId5"/>
              </a:rPr>
              <a:t>|</a:t>
            </a:r>
            <a:r>
              <a:rPr lang="zh-TW" altLang="en-US" sz="2000" dirty="0">
                <a:hlinkClick r:id="rId5"/>
              </a:rPr>
              <a:t>經理人 </a:t>
            </a:r>
            <a:r>
              <a:rPr lang="en-US" altLang="zh-TW" sz="2000" dirty="0">
                <a:hlinkClick r:id="rId5"/>
              </a:rPr>
              <a:t>(managertoday.com.tw)</a:t>
            </a:r>
            <a:endParaRPr lang="en-US" altLang="zh-TW" sz="2000" dirty="0"/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6"/>
              </a:rPr>
              <a:t>What is the purpose of a stakeholder map? - Quora</a:t>
            </a:r>
            <a:endParaRPr lang="en-US" altLang="zh-TW" sz="2000" dirty="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FC0B352-4358-4071-81B9-013F2C35E527}"/>
              </a:ext>
            </a:extLst>
          </p:cNvPr>
          <p:cNvSpPr txBox="1"/>
          <p:nvPr/>
        </p:nvSpPr>
        <p:spPr>
          <a:xfrm>
            <a:off x="152400" y="4612970"/>
            <a:ext cx="96012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關係人地圖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(Stakeholder Map)】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82E3052-238E-421D-AA7D-A2FE0CDA09FD}"/>
              </a:ext>
            </a:extLst>
          </p:cNvPr>
          <p:cNvSpPr txBox="1"/>
          <p:nvPr/>
        </p:nvSpPr>
        <p:spPr>
          <a:xfrm>
            <a:off x="381000" y="5338861"/>
            <a:ext cx="1030064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釐清設計對象的相關利害關係人角色。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常見格式會區分為「內部關係人」、「直接關係人」、「外部關係人」。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670F8BE4-FFDA-4365-90EB-83ABAE6E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026956"/>
            <a:ext cx="5316081" cy="39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27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68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第二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三階段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6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線框稿與原型設計工具</a:t>
            </a:r>
            <a:endParaRPr lang="en-US" altLang="zh-TW" sz="6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C3C52192-7A54-494B-86E6-FE9DBE9A1DBA}"/>
              </a:ext>
            </a:extLst>
          </p:cNvPr>
          <p:cNvSpPr txBox="1"/>
          <p:nvPr/>
        </p:nvSpPr>
        <p:spPr>
          <a:xfrm>
            <a:off x="152400" y="1839712"/>
            <a:ext cx="96012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【Balsamiq】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9BF45F0-4922-47CA-9102-62CB9D3F5DA3}"/>
              </a:ext>
            </a:extLst>
          </p:cNvPr>
          <p:cNvSpPr txBox="1"/>
          <p:nvPr/>
        </p:nvSpPr>
        <p:spPr>
          <a:xfrm>
            <a:off x="367353" y="2518345"/>
            <a:ext cx="10300648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提供豐富的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Wireframe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元件，適合初階者使用。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試用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天免費，每月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美元或每年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50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美元。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https://reurl.cc/939AyX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6BB172-4DFB-4119-A025-7D4545B0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1975026"/>
            <a:ext cx="5524803" cy="34195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C07A00-A26E-4D99-A587-AAD1501BD5D9}"/>
              </a:ext>
            </a:extLst>
          </p:cNvPr>
          <p:cNvSpPr txBox="1"/>
          <p:nvPr/>
        </p:nvSpPr>
        <p:spPr>
          <a:xfrm>
            <a:off x="176284" y="4480905"/>
            <a:ext cx="96012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【Bootstrap Studio】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6E9284EC-E481-49E9-A83B-A6914D82A319}"/>
              </a:ext>
            </a:extLst>
          </p:cNvPr>
          <p:cNvSpPr txBox="1"/>
          <p:nvPr/>
        </p:nvSpPr>
        <p:spPr>
          <a:xfrm>
            <a:off x="367352" y="5157716"/>
            <a:ext cx="1144364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是一套知名前端程式開發套件，許多網頁介面都是根基於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架構所建立。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本身就有定義出許多基本的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介面，不需自行設計。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可直接在線上環境編修頁面樣式，並直接輸出程式碼。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 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美元</a:t>
            </a:r>
            <a:endParaRPr lang="en-US" altLang="zh-TW" sz="26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800" dirty="0">
                <a:hlinkClick r:id="rId4"/>
              </a:rPr>
              <a:t> Bootstrap Studio - The Revolutionary Web Design Tool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E74FCF2-D8B1-4C75-8B3F-A4B84BC9D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6880" y="6057900"/>
            <a:ext cx="5646918" cy="34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1582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為何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選擇</a:t>
            </a:r>
            <a:r>
              <a:rPr lang="en-US" altLang="zh-TW" sz="80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?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757F2E8-4908-4F7B-9CC0-E93ECEF9F0D1}"/>
              </a:ext>
            </a:extLst>
          </p:cNvPr>
          <p:cNvSpPr txBox="1"/>
          <p:nvPr/>
        </p:nvSpPr>
        <p:spPr>
          <a:xfrm>
            <a:off x="367353" y="2518345"/>
            <a:ext cx="8776647" cy="577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不僅提供強大的設計功能，還擁有活躍的社群資源與豐富的第三方外掛，方便設計師快速提升設計效率。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800" dirty="0">
                <a:hlinkClick r:id="rId2"/>
              </a:rPr>
              <a:t>https://www.figma.com/community</a:t>
            </a:r>
            <a:endParaRPr lang="en-US" altLang="zh-TW" sz="2800" dirty="0"/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擬真的動態介面設計。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可多人即時協作的編輯環境。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彈性目完整的設計稿權限管理。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高易用性的可重用元件系統。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免賣使用版本。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無論身處何地，打開瀏覽器即可線上編輯與儲存。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自動保留設計歴程與對應版本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控制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(30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天回溯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F571E76-B628-4B1C-9B57-ABAD31760159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豐富的社群與第三方外掛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6A1CDC0-ECA7-47FD-9F1D-5C2A9F6A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6057900"/>
            <a:ext cx="6172200" cy="35905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001" y="1828975"/>
            <a:ext cx="6592390" cy="37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45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1582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為何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選擇</a:t>
            </a:r>
            <a:r>
              <a:rPr lang="en-US" altLang="zh-TW" sz="80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?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757F2E8-4908-4F7B-9CC0-E93ECEF9F0D1}"/>
              </a:ext>
            </a:extLst>
          </p:cNvPr>
          <p:cNvSpPr txBox="1"/>
          <p:nvPr/>
        </p:nvSpPr>
        <p:spPr>
          <a:xfrm>
            <a:off x="367353" y="2518345"/>
            <a:ext cx="877664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縫進行設計與工程師的交付任務。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易建立響應式網站或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高擬真原型。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F571E76-B628-4B1C-9B57-ABAD31760159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豐富的社群與第三方外掛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8" y="3801299"/>
            <a:ext cx="8610600" cy="632170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655284"/>
            <a:ext cx="6925642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46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操作環境導覽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管理結構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703070E-FB82-4DC8-9A1A-891D01650440}"/>
              </a:ext>
            </a:extLst>
          </p:cNvPr>
          <p:cNvSpPr txBox="1"/>
          <p:nvPr/>
        </p:nvSpPr>
        <p:spPr>
          <a:xfrm>
            <a:off x="409433" y="2517776"/>
            <a:ext cx="7439167" cy="7131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作為一款協作型的設計軟體，提供了多層級的管理結構，適合多人協作。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：最大的管理單位，一個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Team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可以擁有多個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（專案），並能與團隊成員分享。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可以包含多個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roject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方便將不同的專案組織到不同的分類中。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：相當於一個獨立的設計文檔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Word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中的基本繪製區域，每個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內可以建立多個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，適合用來組織設計稿、原型等內容。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2C4DE5-47AF-44CB-A701-B763BCAD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609732"/>
            <a:ext cx="9572767" cy="581537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2E0BA7-8964-4E67-878D-F53C5995A75E}"/>
              </a:ext>
            </a:extLst>
          </p:cNvPr>
          <p:cNvSpPr txBox="1"/>
          <p:nvPr/>
        </p:nvSpPr>
        <p:spPr>
          <a:xfrm>
            <a:off x="9952413" y="8602934"/>
            <a:ext cx="5549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Figma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操作環境</a:t>
            </a:r>
          </a:p>
        </p:txBody>
      </p:sp>
    </p:spTree>
    <p:extLst>
      <p:ext uri="{BB962C8B-B14F-4D97-AF65-F5344CB8AC3E}">
        <p14:creationId xmlns:p14="http://schemas.microsoft.com/office/powerpoint/2010/main" val="169188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020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甚麼要把資訊視覺化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838953" y="2857500"/>
            <a:ext cx="15544047" cy="5795579"/>
            <a:chOff x="5365381" y="3732123"/>
            <a:chExt cx="10216764" cy="2412264"/>
          </a:xfrm>
        </p:grpSpPr>
        <p:sp>
          <p:nvSpPr>
            <p:cNvPr id="17" name="矩形 16"/>
            <p:cNvSpPr/>
            <p:nvPr/>
          </p:nvSpPr>
          <p:spPr>
            <a:xfrm>
              <a:off x="5365381" y="3732123"/>
              <a:ext cx="10216764" cy="50573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zh-TW" altLang="en-US" sz="4400" b="1" dirty="0"/>
                <a:t>圖像思考不是一個方法或理論，是一種為了生存演化後的結果。</a:t>
              </a:r>
              <a:endParaRPr lang="zh-TW" altLang="zh-TW" sz="4400" b="1" dirty="0"/>
            </a:p>
          </p:txBody>
        </p:sp>
        <p:sp>
          <p:nvSpPr>
            <p:cNvPr id="18" name="文字方塊 8"/>
            <p:cNvSpPr txBox="1"/>
            <p:nvPr/>
          </p:nvSpPr>
          <p:spPr>
            <a:xfrm>
              <a:off x="5465055" y="4188845"/>
              <a:ext cx="4307276" cy="119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眼睛是我們接收資訊最重要的感官之一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14313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再我們的身體中有各式各樣的感覺接收器，其中有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70%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的感覺接受器都群集在我們的雙眼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14313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想要接收外界的刺激和印象，透過眼睛是效率最高的方式之一，人眼看一個目標要得到視覺印象，只需要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0.07-0.3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秒的注視時間</a:t>
              </a:r>
            </a:p>
          </p:txBody>
        </p:sp>
        <p:sp>
          <p:nvSpPr>
            <p:cNvPr id="20" name="文字方塊 9"/>
            <p:cNvSpPr txBox="1"/>
            <p:nvPr/>
          </p:nvSpPr>
          <p:spPr>
            <a:xfrm>
              <a:off x="5465055" y="5529486"/>
              <a:ext cx="4207107" cy="61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視覺化有助於記憶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14313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再九歲以上，人類的記憶訊息中有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70%~80%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是屬於視覺型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10"/>
            <p:cNvSpPr txBox="1"/>
            <p:nvPr/>
          </p:nvSpPr>
          <p:spPr>
            <a:xfrm>
              <a:off x="10103079" y="4188845"/>
              <a:ext cx="5479066" cy="176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視覺化能提高資訊的吸引力和理解的效率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14313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案例一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有研究顯示在說明書中附上插圖能讓使用者的完成度高出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323%</a:t>
              </a:r>
            </a:p>
            <a:p>
              <a:pPr marL="214313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案例二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藥品標籤研究顯示，若只有文字解說藥品，病人接受度為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70%;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但如果加上圖示解說，病人接受度高達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95%</a:t>
              </a:r>
            </a:p>
            <a:p>
              <a:pPr marL="214313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案例三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沃頓商學院研究顯示，口頭敘述推銷，消費者被說服的機率為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50%;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口頭敘述加上圖片、影像解說，消費者被說服率為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763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操作環境導覽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703070E-FB82-4DC8-9A1A-891D01650440}"/>
              </a:ext>
            </a:extLst>
          </p:cNvPr>
          <p:cNvSpPr txBox="1"/>
          <p:nvPr/>
        </p:nvSpPr>
        <p:spPr>
          <a:xfrm>
            <a:off x="409433" y="2517776"/>
            <a:ext cx="13535167" cy="2328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可以設定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的大小，適應不同設備（如手機、平板、桌面等）的界面設計需求。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作為頁面，連接不同的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可以快速建立點擊切換效果的互動原型。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可以輕鬆對齊和排列元素，確保界面的整齊性。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具有響應式特性，文字框會隨著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寬度而換行。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7E7608C-C845-42BB-8A42-E760DE226B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3E112A82-3BD2-4433-B1C0-CD856008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04" y="5138382"/>
            <a:ext cx="8815391" cy="407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DD160217-F267-42E4-B34C-94F89581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162502"/>
            <a:ext cx="5476089" cy="31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操作環境導覽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轉換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圖層到不同軟體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703070E-FB82-4DC8-9A1A-891D01650440}"/>
              </a:ext>
            </a:extLst>
          </p:cNvPr>
          <p:cNvSpPr txBox="1"/>
          <p:nvPr/>
        </p:nvSpPr>
        <p:spPr>
          <a:xfrm>
            <a:off x="409433" y="2517776"/>
            <a:ext cx="17421367" cy="1729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SVG(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可縮放向量圖檔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的編輯，因此無論是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Sketch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Adobe illustrator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Adobe XD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或其他軟體，都可以透過儲存圖層為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SVG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格式，並匯入到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反之，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上的圖層如果被儲存為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SVG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格式，也可以匯入至其他軟體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19C4FCE7-B701-4161-946B-846C22E6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33900"/>
            <a:ext cx="7103276" cy="486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4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起手式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A55E0DE-F5AF-4C98-8FC0-BF875AF886E1}"/>
              </a:ext>
            </a:extLst>
          </p:cNvPr>
          <p:cNvSpPr txBox="1"/>
          <p:nvPr/>
        </p:nvSpPr>
        <p:spPr>
          <a:xfrm>
            <a:off x="391236" y="1828975"/>
            <a:ext cx="16525164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中文翻譯套件：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reurl.cc/NlodO6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只有網頁版適用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點選背景處，選擇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【frame】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【prototype】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，選擇要使用的版型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(Figure01)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2FD443-112B-4698-B3D3-CA9E4316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6" y="3170414"/>
            <a:ext cx="8075042" cy="456310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2EF9A2-B430-4ACD-BC9C-75A430D7304E}"/>
              </a:ext>
            </a:extLst>
          </p:cNvPr>
          <p:cNvSpPr txBox="1"/>
          <p:nvPr/>
        </p:nvSpPr>
        <p:spPr>
          <a:xfrm>
            <a:off x="1219200" y="7745457"/>
            <a:ext cx="5549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叫出尺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標 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(Shift+ R)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593714C-639D-41CD-B292-756C5ADBA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263" y="3191454"/>
            <a:ext cx="8361949" cy="59055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F10E93-2184-4080-9A26-3DBDE45D2C84}"/>
              </a:ext>
            </a:extLst>
          </p:cNvPr>
          <p:cNvSpPr txBox="1"/>
          <p:nvPr/>
        </p:nvSpPr>
        <p:spPr>
          <a:xfrm>
            <a:off x="10515600" y="9167771"/>
            <a:ext cx="5549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Figure01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67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形狀工具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19418" y="1814096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認識圖層類別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703070E-FB82-4DC8-9A1A-891D01650440}"/>
              </a:ext>
            </a:extLst>
          </p:cNvPr>
          <p:cNvSpPr txBox="1"/>
          <p:nvPr/>
        </p:nvSpPr>
        <p:spPr>
          <a:xfrm>
            <a:off x="381000" y="2365608"/>
            <a:ext cx="9953767" cy="4130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常見圖層介紹：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：框架或工作區域，用於界定設計範圍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：文字，用於添加文本內容。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：自動佈局，使設計元素能自動排列和調整。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Image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：圖片，用於插入圖像文件。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Group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：群組，可以將多個元素組合在一起。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：元件，用於建立可重複使用的設計元素。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1F70EB-7112-41B4-AB94-AE21EF24D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665E3C31-B387-4DB6-BD89-03602B81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433" y="1814096"/>
            <a:ext cx="6067567" cy="460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7DF3181-8486-4BB8-8A89-4957E1640C9A}"/>
              </a:ext>
            </a:extLst>
          </p:cNvPr>
          <p:cNvSpPr txBox="1"/>
          <p:nvPr/>
        </p:nvSpPr>
        <p:spPr>
          <a:xfrm>
            <a:off x="119418" y="6669248"/>
            <a:ext cx="765298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認識向量概念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7C3F0-47EB-40BB-AAEB-F21904F449BB}"/>
              </a:ext>
            </a:extLst>
          </p:cNvPr>
          <p:cNvSpPr txBox="1"/>
          <p:nvPr/>
        </p:nvSpPr>
        <p:spPr>
          <a:xfrm>
            <a:off x="380999" y="7221329"/>
            <a:ext cx="9753601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向量圖透過儲存線條及顏色的資訊，由電腦自動轉換為線條和色彩。即使放大後也能保持線條的銳利與顏色的完整性。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3220" r="2222" b="60395"/>
          <a:stretch/>
        </p:blipFill>
        <p:spPr>
          <a:xfrm>
            <a:off x="10539411" y="6859212"/>
            <a:ext cx="7367589" cy="29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形狀工具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多重物選取、調整、選轉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703070E-FB82-4DC8-9A1A-891D01650440}"/>
              </a:ext>
            </a:extLst>
          </p:cNvPr>
          <p:cNvSpPr txBox="1"/>
          <p:nvPr/>
        </p:nvSpPr>
        <p:spPr>
          <a:xfrm>
            <a:off x="409433" y="2517776"/>
            <a:ext cx="10334767" cy="2329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當選取一個或多個物件時，選取區域的四周會出現藍色的矩形框，代表當前選取的範圍。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可以拖曳選取的物件進行移動，或通過四周的方形白點來縮放或調整大小。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27A005A-76F3-4EAB-9A53-77D79EE4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030104"/>
            <a:ext cx="664220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3C80FD0-87D0-4DFC-90DF-73C8A5114B91}"/>
              </a:ext>
            </a:extLst>
          </p:cNvPr>
          <p:cNvSpPr txBox="1"/>
          <p:nvPr/>
        </p:nvSpPr>
        <p:spPr>
          <a:xfrm>
            <a:off x="152400" y="4995307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熟悉圖層順序概念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4F382E59-D024-4C0C-BA14-482A88A1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767" y="5492799"/>
            <a:ext cx="655394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35C80751-E384-4280-9BAF-E2EF6E6CFFC9}"/>
              </a:ext>
            </a:extLst>
          </p:cNvPr>
          <p:cNvSpPr txBox="1"/>
          <p:nvPr/>
        </p:nvSpPr>
        <p:spPr>
          <a:xfrm>
            <a:off x="381000" y="5673371"/>
            <a:ext cx="10334767" cy="112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圖層的順序決定了物件在畫面中的疊放關係。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位於圖層面板上方的物件會顯示在畫面前方，覆蓋位於下方的物件。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66647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形狀工具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鎖定、隱藏圖層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416CB0-0315-4C54-9BA5-81C0546C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9" y="2612128"/>
            <a:ext cx="5563376" cy="2400635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B70E30E-E0EA-4340-A5B8-004137693908}"/>
              </a:ext>
            </a:extLst>
          </p:cNvPr>
          <p:cNvSpPr txBox="1"/>
          <p:nvPr/>
        </p:nvSpPr>
        <p:spPr>
          <a:xfrm>
            <a:off x="8153400" y="185677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布林技巧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474DE3A-9051-46F9-B479-61C56CB1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143500"/>
            <a:ext cx="7257558" cy="477528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D9899AC-87BB-442E-B06A-50B90D167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370242"/>
            <a:ext cx="9444331" cy="60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40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形狀工具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設定物件參數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9A5273-C247-4A30-A3D2-6CD79FF2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54" y="1839712"/>
            <a:ext cx="3743516" cy="801628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6C3AF73-D815-48D6-A103-71DD7DF3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670" y="1839712"/>
            <a:ext cx="3743160" cy="475141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88FC4AC-85D0-41DC-AAA3-5BEED45B4CEE}"/>
              </a:ext>
            </a:extLst>
          </p:cNvPr>
          <p:cNvSpPr/>
          <p:nvPr/>
        </p:nvSpPr>
        <p:spPr>
          <a:xfrm>
            <a:off x="5178154" y="2525512"/>
            <a:ext cx="13716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5A8FEBC-8628-4843-BBEF-C75A2D4AA120}"/>
              </a:ext>
            </a:extLst>
          </p:cNvPr>
          <p:cNvSpPr/>
          <p:nvPr/>
        </p:nvSpPr>
        <p:spPr>
          <a:xfrm>
            <a:off x="6541468" y="2525512"/>
            <a:ext cx="475202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4306B4F-3B21-41F3-91B0-1D4FFBB4ACC6}"/>
              </a:ext>
            </a:extLst>
          </p:cNvPr>
          <p:cNvSpPr txBox="1"/>
          <p:nvPr/>
        </p:nvSpPr>
        <p:spPr>
          <a:xfrm>
            <a:off x="7184150" y="2018317"/>
            <a:ext cx="3132486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邊角個別調整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Mask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、平面化等其餘功能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902DBB3-52DF-4C28-AE6E-24F34732D900}"/>
              </a:ext>
            </a:extLst>
          </p:cNvPr>
          <p:cNvSpPr/>
          <p:nvPr/>
        </p:nvSpPr>
        <p:spPr>
          <a:xfrm>
            <a:off x="6168754" y="2525512"/>
            <a:ext cx="372714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AD5284-CC54-4C4A-94BE-B4C1E24F0009}"/>
              </a:ext>
            </a:extLst>
          </p:cNvPr>
          <p:cNvSpPr/>
          <p:nvPr/>
        </p:nvSpPr>
        <p:spPr>
          <a:xfrm>
            <a:off x="6541468" y="8240512"/>
            <a:ext cx="475202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C1026659-64EC-4F04-ABFB-F71EB01D9C93}"/>
              </a:ext>
            </a:extLst>
          </p:cNvPr>
          <p:cNvSpPr txBox="1"/>
          <p:nvPr/>
        </p:nvSpPr>
        <p:spPr>
          <a:xfrm>
            <a:off x="7162379" y="8334375"/>
            <a:ext cx="4120941" cy="400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圖形濾鏡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(blend mode)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164E4CB-2824-4EB3-90A7-B4A035B1C234}"/>
              </a:ext>
            </a:extLst>
          </p:cNvPr>
          <p:cNvSpPr/>
          <p:nvPr/>
        </p:nvSpPr>
        <p:spPr>
          <a:xfrm>
            <a:off x="10445670" y="3213479"/>
            <a:ext cx="3743160" cy="530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6E5AF8CD-F84C-4E28-8201-D1945F675813}"/>
              </a:ext>
            </a:extLst>
          </p:cNvPr>
          <p:cNvSpPr txBox="1"/>
          <p:nvPr/>
        </p:nvSpPr>
        <p:spPr>
          <a:xfrm>
            <a:off x="14317864" y="3278689"/>
            <a:ext cx="4120941" cy="400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圖形外框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(stroke)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08381716-C3C4-4F19-8382-9766ECE1692A}"/>
              </a:ext>
            </a:extLst>
          </p:cNvPr>
          <p:cNvSpPr txBox="1"/>
          <p:nvPr/>
        </p:nvSpPr>
        <p:spPr>
          <a:xfrm>
            <a:off x="14239447" y="5447745"/>
            <a:ext cx="4120941" cy="400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模糊、陰影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(effect)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7FEFD73-1D9C-497C-A4C1-3442D33C8D53}"/>
              </a:ext>
            </a:extLst>
          </p:cNvPr>
          <p:cNvSpPr/>
          <p:nvPr/>
        </p:nvSpPr>
        <p:spPr>
          <a:xfrm>
            <a:off x="10445670" y="5340995"/>
            <a:ext cx="3743160" cy="530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273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文字工具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文字修改屬性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6F0A31-C16A-4278-A263-7D56C3B8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8345"/>
            <a:ext cx="12133811" cy="54445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22244B0-5C1C-4948-82AD-B16CD983D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8"/>
          <a:stretch/>
        </p:blipFill>
        <p:spPr>
          <a:xfrm>
            <a:off x="13158907" y="1691608"/>
            <a:ext cx="4839375" cy="84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6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圖片引擎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管理結構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66AC9E-270F-4BF4-A41F-EE0F6DBB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944" y="1839712"/>
            <a:ext cx="9723525" cy="8028188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703070E-FB82-4DC8-9A1A-891D01650440}"/>
              </a:ext>
            </a:extLst>
          </p:cNvPr>
          <p:cNvSpPr txBox="1"/>
          <p:nvPr/>
        </p:nvSpPr>
        <p:spPr>
          <a:xfrm>
            <a:off x="409433" y="2517776"/>
            <a:ext cx="10258567" cy="3529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橘色框中可以選擇圖片填入模式：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：圖片擴展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縮小至符合形狀的尺寸，但圖片可能會被裁切。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：圖片完整優先，因此四周可能空白。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Crop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：裁切範圍。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Tile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：重複拼貼。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D2C48A-5D37-4AB5-8868-AC352E70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9" y="5524499"/>
            <a:ext cx="8045372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3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重用元件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-Component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管理結構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703070E-FB82-4DC8-9A1A-891D01650440}"/>
              </a:ext>
            </a:extLst>
          </p:cNvPr>
          <p:cNvSpPr txBox="1"/>
          <p:nvPr/>
        </p:nvSpPr>
        <p:spPr>
          <a:xfrm>
            <a:off x="409433" y="2517776"/>
            <a:ext cx="9115567" cy="2928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可重用的設計元件，例如按鈕、標題、圖標等。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提高設計一致性、節省時間。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分為主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，修改主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時，所有引用這個元件的地方都會同步更新。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區分主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F8ADD7-A261-4775-802D-8207DB185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437"/>
          <a:stretch/>
        </p:blipFill>
        <p:spPr>
          <a:xfrm>
            <a:off x="6664973" y="4622365"/>
            <a:ext cx="5720054" cy="45303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FDA55E1-EB84-4921-91C7-643BC571A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37"/>
          <a:stretch/>
        </p:blipFill>
        <p:spPr>
          <a:xfrm>
            <a:off x="12392284" y="4622365"/>
            <a:ext cx="5720054" cy="453031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A49CC6-3C3F-43CA-9A06-81EDB19F7176}"/>
              </a:ext>
            </a:extLst>
          </p:cNvPr>
          <p:cNvSpPr txBox="1"/>
          <p:nvPr/>
        </p:nvSpPr>
        <p:spPr>
          <a:xfrm>
            <a:off x="10363200" y="9182100"/>
            <a:ext cx="655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左：原始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button group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、主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、子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</a:t>
            </a:r>
            <a:b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右：更改主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後，子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也會一起改變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4A733C9-BB7B-4240-A323-CC23EBAFB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" t="6793"/>
          <a:stretch/>
        </p:blipFill>
        <p:spPr>
          <a:xfrm>
            <a:off x="838200" y="5594253"/>
            <a:ext cx="2590800" cy="12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5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020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甚麼要把資訊視覺化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2300"/>
            <a:ext cx="1528817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9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CFA4421-D115-4401-B712-D37588E68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6" t="3851" r="3605" b="7036"/>
          <a:stretch/>
        </p:blipFill>
        <p:spPr>
          <a:xfrm>
            <a:off x="9901618" y="2139855"/>
            <a:ext cx="8386378" cy="221493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9571413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重用元件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-Variants</a:t>
            </a:r>
            <a:endParaRPr lang="en-US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BBE3DDC-15A1-499D-AC9E-72A65270CA85}"/>
              </a:ext>
            </a:extLst>
          </p:cNvPr>
          <p:cNvSpPr txBox="1"/>
          <p:nvPr/>
        </p:nvSpPr>
        <p:spPr>
          <a:xfrm>
            <a:off x="152400" y="1839712"/>
            <a:ext cx="1272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管理結構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703070E-FB82-4DC8-9A1A-891D01650440}"/>
              </a:ext>
            </a:extLst>
          </p:cNvPr>
          <p:cNvSpPr txBox="1"/>
          <p:nvPr/>
        </p:nvSpPr>
        <p:spPr>
          <a:xfrm>
            <a:off x="409434" y="2517776"/>
            <a:ext cx="9542980" cy="2928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「相似」元件的樣式與切換效果。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上，建立不同風格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Variants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，透過介面切換。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Button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為例，假設要做三種屬性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不同顏色、不同形狀，不同狀態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，那就是要做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*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*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2=8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種變體。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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A49CC6-3C3F-43CA-9A06-81EDB19F7176}"/>
              </a:ext>
            </a:extLst>
          </p:cNvPr>
          <p:cNvSpPr txBox="1"/>
          <p:nvPr/>
        </p:nvSpPr>
        <p:spPr>
          <a:xfrm>
            <a:off x="11048998" y="4454876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製作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Variants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EBCD345-4833-43FB-98FA-0AC57B50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917" y="5145314"/>
            <a:ext cx="5205776" cy="444452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1CA96F2-E454-4AFB-9055-D4993370FCE6}"/>
              </a:ext>
            </a:extLst>
          </p:cNvPr>
          <p:cNvSpPr txBox="1"/>
          <p:nvPr/>
        </p:nvSpPr>
        <p:spPr>
          <a:xfrm>
            <a:off x="11353800" y="9680113"/>
            <a:ext cx="655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同個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Button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Variants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17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轉場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Prototype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599" y="1768323"/>
            <a:ext cx="17124704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右邊的三個選項：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Desiigm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製作設計稿，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進行動態設定、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Inspect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檢查輸出物件的設定與參數。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選取一個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會被視為為「起始頁面」，串連箭頭的終點是另外一個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動畫希望抵達的「終點頁面」。透過此線條，即可配置出「在第一頁點擊後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將跳轉到第二頁」的動態效果。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起始點不限於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Frame(Button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皆可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終點一定要是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B57F102-B815-45FA-8408-787CC1BB6A3C}"/>
              </a:ext>
            </a:extLst>
          </p:cNvPr>
          <p:cNvSpPr txBox="1"/>
          <p:nvPr/>
        </p:nvSpPr>
        <p:spPr>
          <a:xfrm>
            <a:off x="716700" y="8893181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點擊綠色按鈕，跳到右邊那一頁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B77F1A-C26D-4464-9996-66FA530D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734441"/>
            <a:ext cx="4739030" cy="41587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83C17E7-95D4-48E2-8120-285F7F17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1" y="3543300"/>
            <a:ext cx="6705600" cy="6102096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13361875" y="9722110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設定觸發行為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5152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轉場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Prototype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" y="1814312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觸發行為整理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42898" y="2480245"/>
            <a:ext cx="12992102" cy="6924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 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：單次點擊，或在手機上用手指點擊。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 Drag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：使用滑鼠或手指在頁面中拖曳物件。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While Hovering(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游標懸停時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：游標懸停在物件上時觸發事件動作，移開時動作取消。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常用提示框或高亮特定元素。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While Pressing(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游標按下時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：使用者按住物件不鬆手時觸發事件。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Keyboard and Gamepad Shortcuts(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鍵盤輸入或遊戲手把按鈕輸入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：透過鍵盤或遊戲手把按鈕輸入來觸發事件。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 Enter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游標進入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：游標進入某區域時，觸發事件動作。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 Leave(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游標移出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：游標從某區域移出時，觸發事件動作。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 Up(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滑鼠鬆開後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：滑鼠在特定物件上鬆開後，觸發事件。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 Down(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滑鼠按下後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After Delay(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延遲一定時間後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 t="35926" r="15833" b="27037"/>
          <a:stretch/>
        </p:blipFill>
        <p:spPr>
          <a:xfrm>
            <a:off x="14097000" y="2480245"/>
            <a:ext cx="3276600" cy="630115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轉場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Prototype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觸發效果整理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】(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使用者進行觸發行為後，就會觸發動態效果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42898" y="2480245"/>
            <a:ext cx="11239502" cy="634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Navigate to(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導覽至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：從一個觸發點跳轉到另外一個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，最常用於網頁跳轉。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Back(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：導覽回到上一個畫面。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 to(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滾動到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：觸發點滾動到目標圖層。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Open link(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打開連結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：超連結打開外部頁面或指定網頁。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Open overlay(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打開覆蓋層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：點擊目標框架後彈出覆蓋在該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上的彈跳視窗或警示訊息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Swap overlay(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替換圖層為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：替換為目標框架，並疊加於目前觸發的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之上，適用於進行畫面或視角的替換。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Close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overlay(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關閉覆蓋層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：關閉目前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上顯示的覆蓋層。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點選「取消」或「關閉」按鈕來關閉視窗。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4" t="53704" r="49583" b="5555"/>
          <a:stretch/>
        </p:blipFill>
        <p:spPr>
          <a:xfrm>
            <a:off x="12344400" y="2628900"/>
            <a:ext cx="3276600" cy="69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15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轉場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Prototype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動畫速度整理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42898" y="2480245"/>
            <a:ext cx="17602200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Linear Ease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：物件以等速移動。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Ease 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：逐漸加速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Ease 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：逐漸減速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Ease In and 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：逐漸加速再減速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Ease In Back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：逐漸加速並反向移動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Ease Out Back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：超過目標再回來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Ease In and Out Back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：來回移動且加速減速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9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轉場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Prototype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04800" y="2344842"/>
            <a:ext cx="8686800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Overflow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指的是當圖層內容超過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所設定的邊界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當中的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 Overflow scrolling 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，可讓溢出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的內容進行滾動控制。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溢出的內容可以設定進行垂直滾動、平行滾動、不做任何滾動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或者垂直與平行都滾動等。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通常見於控制輪播效果時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或者介面較長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以至於需上下滾動來查看完整內容的地方。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38B5BFE-5B75-4E5D-82DC-3E14519F3770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【Overflow scrolling】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69734" y="4826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B86D5F-E113-4644-B836-3AF5129AB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78"/>
          <a:stretch/>
        </p:blipFill>
        <p:spPr>
          <a:xfrm>
            <a:off x="8860134" y="2002911"/>
            <a:ext cx="9250066" cy="32389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73E0009-BC5D-451B-87D3-FC10DC84A9A5}"/>
              </a:ext>
            </a:extLst>
          </p:cNvPr>
          <p:cNvSpPr/>
          <p:nvPr/>
        </p:nvSpPr>
        <p:spPr>
          <a:xfrm>
            <a:off x="9469734" y="2302445"/>
            <a:ext cx="5715000" cy="1055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12AA4B3-065D-4092-97D7-C379D40B46D3}"/>
              </a:ext>
            </a:extLst>
          </p:cNvPr>
          <p:cNvSpPr txBox="1"/>
          <p:nvPr/>
        </p:nvSpPr>
        <p:spPr>
          <a:xfrm>
            <a:off x="11412834" y="1877451"/>
            <a:ext cx="182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這是一個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group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691A047-5AA1-41B5-AA1E-01C930D9F4AD}"/>
              </a:ext>
            </a:extLst>
          </p:cNvPr>
          <p:cNvSpPr txBox="1"/>
          <p:nvPr/>
        </p:nvSpPr>
        <p:spPr>
          <a:xfrm>
            <a:off x="11643666" y="3494289"/>
            <a:ext cx="2474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把她放進一個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Frame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60558D2-3AC6-487B-A76D-D93F55AE2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6" y="6319520"/>
            <a:ext cx="6658904" cy="320084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427DA33-7CF1-427C-AFCE-008817E55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6205203"/>
            <a:ext cx="9307224" cy="3429479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862C5F9-14A5-485C-B511-FD76E5485091}"/>
              </a:ext>
            </a:extLst>
          </p:cNvPr>
          <p:cNvSpPr txBox="1"/>
          <p:nvPr/>
        </p:nvSpPr>
        <p:spPr>
          <a:xfrm>
            <a:off x="3185506" y="9598901"/>
            <a:ext cx="198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Vertical scrolling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B9E61DF-A79C-4CF9-916F-B61589451968}"/>
              </a:ext>
            </a:extLst>
          </p:cNvPr>
          <p:cNvSpPr txBox="1"/>
          <p:nvPr/>
        </p:nvSpPr>
        <p:spPr>
          <a:xfrm>
            <a:off x="8860134" y="9634682"/>
            <a:ext cx="2347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Horizontal scrolling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5761BE9-9DF4-4736-A3C5-A18AC994943C}"/>
              </a:ext>
            </a:extLst>
          </p:cNvPr>
          <p:cNvSpPr txBox="1"/>
          <p:nvPr/>
        </p:nvSpPr>
        <p:spPr>
          <a:xfrm>
            <a:off x="13160968" y="9638793"/>
            <a:ext cx="435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Vertical &amp; Horizontal scrolling</a:t>
            </a:r>
          </a:p>
        </p:txBody>
      </p:sp>
    </p:spTree>
    <p:extLst>
      <p:ext uri="{BB962C8B-B14F-4D97-AF65-F5344CB8AC3E}">
        <p14:creationId xmlns:p14="http://schemas.microsoft.com/office/powerpoint/2010/main" val="1057858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轉場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Prototype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55600" y="2438786"/>
            <a:ext cx="1712470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切換至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模式，選擇購物按鈕作為起點，然後從按鈕右側拖出一條連結線，並串聯到目標頁面。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在互動設置中，將按鈕的觸發動作設置為「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 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點擊時觸發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，動作選擇「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Navigate To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」，並選定目標頁面。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可選擇為導覽添加動畫效果，如「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Instant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」，或其他流暢的過渡動畫，例如「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Move in/out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」或「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」（推動）。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播放查看效果。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8991600" y="9673324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實作示意圖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Prototype_Demo01】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8CB7AA-3621-482C-A982-2869CF62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9" y="4283235"/>
            <a:ext cx="12564523" cy="535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轉場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Prototype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55600" y="2438786"/>
            <a:ext cx="17124704" cy="397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將搜尋欄拉線至目標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Open overlay”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：將觸發事件設為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 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，選擇行為為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Open overlay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，讓視窗彈出。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覆蓋視窗事件設置：在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Overlay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設置中，選擇“位置”選項來設定彈窗的位置（如置頂右方），並可選擇是否添加背景陰影。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設定動畫效果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instant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，也可以改成其他效果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將目標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蓋到上面，並附上一層背景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Close when clicking outside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：點選空白部分退回。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12954000" y="9791700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實作示意圖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Prototype_Demo02】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0CC2EF0-8117-4C09-8D36-4DDF153D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398" y="4295508"/>
            <a:ext cx="8600452" cy="552159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EE285E9-9020-4222-B142-A61773E1869F}"/>
              </a:ext>
            </a:extLst>
          </p:cNvPr>
          <p:cNvSpPr/>
          <p:nvPr/>
        </p:nvSpPr>
        <p:spPr>
          <a:xfrm>
            <a:off x="14097000" y="5905500"/>
            <a:ext cx="1905000" cy="335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3CEAD4F-CF6C-4718-897B-F29D3E43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0" y="6531572"/>
            <a:ext cx="7950198" cy="263328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EBD56B-34D2-4732-84CD-3DD391C2FADA}"/>
              </a:ext>
            </a:extLst>
          </p:cNvPr>
          <p:cNvSpPr txBox="1"/>
          <p:nvPr/>
        </p:nvSpPr>
        <p:spPr>
          <a:xfrm>
            <a:off x="3706922" y="9182100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實作示意圖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543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轉場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Prototype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55600" y="2438786"/>
            <a:ext cx="17124704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找到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"Go Top"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圖示，並使用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模式串連至頁面頂部的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Header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“Go Top”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按鈕的事件設置為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“Scroll to”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，讓點擊後頁面自動捲動到指定的目標位置。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Animate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」並選擇「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Ease in and 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」，調整動畫時間為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600ms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，確保流暢的捲動效果。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12954000" y="9791700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實作示意圖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Prototype_Demo03】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D3B8F5-DA63-4217-B4F2-14F01992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0" y="4497874"/>
            <a:ext cx="814501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29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轉場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Prototype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66486" y="2493480"/>
            <a:ext cx="17124704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創建一個圖片輪播效果，當使用者將游標移至小圖時，對應的大圖顯示在頁面中。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選取輪播區塊，使用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限制顯示內容，只顯示一張圖片，其他圖片將被隱藏。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模式下，為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設置水平滾動，讓用戶可以水平滑動圖片。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將每個小圖片與對應的大圖片進行動態連接，使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時自動顯示對應的大圖片。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調整圖片在「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」時的滾動效果，並設置動畫時長與過渡效果。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Prototype_Demo04】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23A52-EDA1-42D0-93DF-CD3E86DF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454" y="5676900"/>
            <a:ext cx="14781568" cy="408032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DC497B-8818-4F22-BA23-2DC0E99878A6}"/>
              </a:ext>
            </a:extLst>
          </p:cNvPr>
          <p:cNvSpPr txBox="1"/>
          <p:nvPr/>
        </p:nvSpPr>
        <p:spPr>
          <a:xfrm>
            <a:off x="12954000" y="9791700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實作示意圖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48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02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對學習與起共鳴有幫助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9451134" y="2982959"/>
            <a:ext cx="3662695" cy="1186658"/>
            <a:chOff x="387223" y="4007795"/>
            <a:chExt cx="3494113" cy="1132041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6" t="37640" r="45157" b="50176"/>
            <a:stretch/>
          </p:blipFill>
          <p:spPr>
            <a:xfrm>
              <a:off x="628374" y="4007795"/>
              <a:ext cx="3252962" cy="1132041"/>
            </a:xfrm>
            <a:prstGeom prst="rect">
              <a:avLst/>
            </a:prstGeom>
          </p:spPr>
        </p:pic>
        <p:sp>
          <p:nvSpPr>
            <p:cNvPr id="24" name="圓角矩形 23"/>
            <p:cNvSpPr/>
            <p:nvPr/>
          </p:nvSpPr>
          <p:spPr>
            <a:xfrm>
              <a:off x="387223" y="4273872"/>
              <a:ext cx="971404" cy="517135"/>
            </a:xfrm>
            <a:prstGeom prst="roundRect">
              <a:avLst/>
            </a:prstGeom>
            <a:solidFill>
              <a:srgbClr val="0163C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zh-TW" altLang="en-US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辨識</a:t>
              </a:r>
              <a:endPara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181123" y="2938364"/>
            <a:ext cx="3671366" cy="1275849"/>
            <a:chOff x="5824315" y="2533396"/>
            <a:chExt cx="3502385" cy="1217127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5" t="49357" r="45467" b="37544"/>
            <a:stretch/>
          </p:blipFill>
          <p:spPr>
            <a:xfrm>
              <a:off x="6096000" y="2533396"/>
              <a:ext cx="3230700" cy="1217127"/>
            </a:xfrm>
            <a:prstGeom prst="rect">
              <a:avLst/>
            </a:prstGeom>
          </p:spPr>
        </p:pic>
        <p:sp>
          <p:nvSpPr>
            <p:cNvPr id="22" name="圓角矩形 21"/>
            <p:cNvSpPr/>
            <p:nvPr/>
          </p:nvSpPr>
          <p:spPr>
            <a:xfrm>
              <a:off x="5824315" y="2917127"/>
              <a:ext cx="971403" cy="517135"/>
            </a:xfrm>
            <a:prstGeom prst="roundRect">
              <a:avLst/>
            </a:prstGeom>
            <a:solidFill>
              <a:srgbClr val="0163C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zh-TW" altLang="en-US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效率</a:t>
              </a:r>
              <a:endPara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3712475" y="3003489"/>
            <a:ext cx="3700245" cy="1145598"/>
            <a:chOff x="5824315" y="3972406"/>
            <a:chExt cx="3529935" cy="1092871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6" t="64378" r="45082" b="23860"/>
            <a:stretch/>
          </p:blipFill>
          <p:spPr>
            <a:xfrm>
              <a:off x="6096000" y="3972406"/>
              <a:ext cx="3258250" cy="1092871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5824315" y="4190605"/>
              <a:ext cx="971404" cy="517135"/>
            </a:xfrm>
            <a:prstGeom prst="roundRect">
              <a:avLst/>
            </a:prstGeom>
            <a:solidFill>
              <a:srgbClr val="0163C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zh-TW" altLang="en-US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準確</a:t>
              </a:r>
              <a:endPara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919782" y="4358669"/>
            <a:ext cx="3662695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不存在過去認知經驗中的東西，圖解往往比文字描述精準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800" dirty="0"/>
          </a:p>
        </p:txBody>
      </p:sp>
      <p:sp>
        <p:nvSpPr>
          <p:cNvPr id="15" name="矩形 14"/>
          <p:cNvSpPr/>
          <p:nvPr/>
        </p:nvSpPr>
        <p:spPr>
          <a:xfrm>
            <a:off x="9387080" y="4383018"/>
            <a:ext cx="372674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需要快速辨識的圖像標示，拿掉細節後干擾較少、辨識度更高。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919783" y="3010517"/>
            <a:ext cx="3662695" cy="1131543"/>
            <a:chOff x="919783" y="3030268"/>
            <a:chExt cx="3662695" cy="1131543"/>
          </a:xfrm>
        </p:grpSpPr>
        <p:grpSp>
          <p:nvGrpSpPr>
            <p:cNvPr id="8" name="群組 7"/>
            <p:cNvGrpSpPr/>
            <p:nvPr/>
          </p:nvGrpSpPr>
          <p:grpSpPr>
            <a:xfrm>
              <a:off x="919783" y="3030268"/>
              <a:ext cx="3662695" cy="1131543"/>
              <a:chOff x="387223" y="2734827"/>
              <a:chExt cx="3494113" cy="1079463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36" t="23626" r="45157" b="64757"/>
              <a:stretch/>
            </p:blipFill>
            <p:spPr>
              <a:xfrm>
                <a:off x="628374" y="2734827"/>
                <a:ext cx="3252962" cy="1079463"/>
              </a:xfrm>
              <a:prstGeom prst="rect">
                <a:avLst/>
              </a:prstGeom>
            </p:spPr>
          </p:pic>
          <p:sp>
            <p:nvSpPr>
              <p:cNvPr id="26" name="圓角矩形 25"/>
              <p:cNvSpPr/>
              <p:nvPr/>
            </p:nvSpPr>
            <p:spPr>
              <a:xfrm>
                <a:off x="387223" y="3000394"/>
                <a:ext cx="971403" cy="517135"/>
              </a:xfrm>
              <a:prstGeom prst="roundRect">
                <a:avLst/>
              </a:prstGeom>
              <a:solidFill>
                <a:srgbClr val="0163C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zh-TW" altLang="en-US" sz="1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認知</a:t>
                </a:r>
                <a:endParaRPr lang="en-US" altLang="zh-TW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2222847" y="3342306"/>
              <a:ext cx="1050278" cy="5807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束帶</a:t>
              </a:r>
              <a:endParaRPr lang="zh-TW" altLang="en-US" sz="3200" b="1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5117069" y="4408257"/>
            <a:ext cx="373541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數數看有幾個「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善用顏色、造型的差異能大幅提升閱讀效率。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3574438" y="4377813"/>
            <a:ext cx="383828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視覺化可以同時呈現「相對位置」，讓你更容易找到要去地。</a:t>
            </a:r>
          </a:p>
        </p:txBody>
      </p:sp>
      <p:sp>
        <p:nvSpPr>
          <p:cNvPr id="28" name="矩形 27"/>
          <p:cNvSpPr/>
          <p:nvPr/>
        </p:nvSpPr>
        <p:spPr>
          <a:xfrm>
            <a:off x="915723" y="8125925"/>
            <a:ext cx="3666754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簡化後留下關鍵共通點，反而更容易投射到腳色中。</a:t>
            </a:r>
            <a:endParaRPr lang="zh-TW" altLang="en-US" sz="1800" dirty="0"/>
          </a:p>
        </p:txBody>
      </p:sp>
      <p:grpSp>
        <p:nvGrpSpPr>
          <p:cNvPr id="29" name="群組 28"/>
          <p:cNvGrpSpPr/>
          <p:nvPr/>
        </p:nvGrpSpPr>
        <p:grpSpPr>
          <a:xfrm>
            <a:off x="9431187" y="6507646"/>
            <a:ext cx="3753230" cy="1126256"/>
            <a:chOff x="278547" y="3443591"/>
            <a:chExt cx="3622244" cy="1086950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73" r="39657" b="54477"/>
            <a:stretch/>
          </p:blipFill>
          <p:spPr>
            <a:xfrm>
              <a:off x="618684" y="3443591"/>
              <a:ext cx="3282107" cy="1086950"/>
            </a:xfrm>
            <a:prstGeom prst="rect">
              <a:avLst/>
            </a:prstGeom>
          </p:spPr>
        </p:pic>
        <p:sp>
          <p:nvSpPr>
            <p:cNvPr id="43" name="圓角矩形 42"/>
            <p:cNvSpPr/>
            <p:nvPr/>
          </p:nvSpPr>
          <p:spPr>
            <a:xfrm>
              <a:off x="278547" y="3698043"/>
              <a:ext cx="971403" cy="517135"/>
            </a:xfrm>
            <a:prstGeom prst="roundRect">
              <a:avLst/>
            </a:prstGeom>
            <a:solidFill>
              <a:srgbClr val="0163C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zh-TW" altLang="en-US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互動</a:t>
              </a:r>
              <a:endPara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9431187" y="8125754"/>
            <a:ext cx="375323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哪一個更讓你不自禁把手伸出來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善用視覺化營造互動感受。</a:t>
            </a:r>
          </a:p>
        </p:txBody>
      </p:sp>
      <p:grpSp>
        <p:nvGrpSpPr>
          <p:cNvPr id="31" name="群組 30"/>
          <p:cNvGrpSpPr/>
          <p:nvPr/>
        </p:nvGrpSpPr>
        <p:grpSpPr>
          <a:xfrm>
            <a:off x="919782" y="6535478"/>
            <a:ext cx="3817067" cy="1189371"/>
            <a:chOff x="278547" y="1780866"/>
            <a:chExt cx="3683853" cy="1147863"/>
          </a:xfrm>
        </p:grpSpPr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11" r="38524" b="72951"/>
            <a:stretch/>
          </p:blipFill>
          <p:spPr>
            <a:xfrm>
              <a:off x="618684" y="1780866"/>
              <a:ext cx="3343716" cy="1147863"/>
            </a:xfrm>
            <a:prstGeom prst="rect">
              <a:avLst/>
            </a:prstGeom>
          </p:spPr>
        </p:pic>
        <p:sp>
          <p:nvSpPr>
            <p:cNvPr id="41" name="圓角矩形 40"/>
            <p:cNvSpPr/>
            <p:nvPr/>
          </p:nvSpPr>
          <p:spPr>
            <a:xfrm>
              <a:off x="278547" y="2043523"/>
              <a:ext cx="971403" cy="517135"/>
            </a:xfrm>
            <a:prstGeom prst="roundRect">
              <a:avLst/>
            </a:prstGeom>
            <a:solidFill>
              <a:srgbClr val="0163C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zh-TW" altLang="en-US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投射</a:t>
              </a:r>
              <a:endPara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131804" y="6157437"/>
            <a:ext cx="3762311" cy="1836226"/>
            <a:chOff x="6048015" y="1836821"/>
            <a:chExt cx="3631007" cy="1772142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07" r="40097" b="28053"/>
            <a:stretch/>
          </p:blipFill>
          <p:spPr>
            <a:xfrm>
              <a:off x="6420852" y="1836821"/>
              <a:ext cx="3258170" cy="1772142"/>
            </a:xfrm>
            <a:prstGeom prst="rect">
              <a:avLst/>
            </a:prstGeom>
          </p:spPr>
        </p:pic>
        <p:sp>
          <p:nvSpPr>
            <p:cNvPr id="39" name="圓角矩形 38"/>
            <p:cNvSpPr/>
            <p:nvPr/>
          </p:nvSpPr>
          <p:spPr>
            <a:xfrm>
              <a:off x="6048015" y="2454596"/>
              <a:ext cx="971403" cy="517135"/>
            </a:xfrm>
            <a:prstGeom prst="roundRect">
              <a:avLst/>
            </a:prstGeom>
            <a:solidFill>
              <a:srgbClr val="0163C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zh-TW" altLang="en-US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順序</a:t>
              </a:r>
              <a:endPara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5065975" y="8125925"/>
            <a:ext cx="382814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發生什麼事了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哪一種說明更直覺地讓人了解事情的經過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34" name="矩形 33"/>
          <p:cNvSpPr/>
          <p:nvPr/>
        </p:nvSpPr>
        <p:spPr>
          <a:xfrm>
            <a:off x="13712475" y="8109590"/>
            <a:ext cx="3770945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這兩個噴嚏哪裡不一樣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視覺化可以巧妙地拿捏敘事節奏。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13712475" y="6104017"/>
            <a:ext cx="3770945" cy="1922906"/>
            <a:chOff x="6584322" y="4124649"/>
            <a:chExt cx="3639341" cy="1855797"/>
          </a:xfrm>
        </p:grpSpPr>
        <p:pic>
          <p:nvPicPr>
            <p:cNvPr id="36" name="圖片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39" r="40097"/>
            <a:stretch/>
          </p:blipFill>
          <p:spPr>
            <a:xfrm>
              <a:off x="6965493" y="4124649"/>
              <a:ext cx="3258170" cy="1855797"/>
            </a:xfrm>
            <a:prstGeom prst="rect">
              <a:avLst/>
            </a:prstGeom>
          </p:spPr>
        </p:pic>
        <p:sp>
          <p:nvSpPr>
            <p:cNvPr id="37" name="圓角矩形 36"/>
            <p:cNvSpPr/>
            <p:nvPr/>
          </p:nvSpPr>
          <p:spPr>
            <a:xfrm>
              <a:off x="6584322" y="4731249"/>
              <a:ext cx="971403" cy="517135"/>
            </a:xfrm>
            <a:prstGeom prst="roundRect">
              <a:avLst/>
            </a:prstGeom>
            <a:solidFill>
              <a:srgbClr val="0163C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zh-TW" altLang="en-US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節奏</a:t>
              </a:r>
              <a:endPara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71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Smart Animate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600" y="1771420"/>
            <a:ext cx="13716000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動態效果參考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https://reurl.cc/vvx95e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Smart Animate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的子功能，透過物件的轉場，做出頁面內或頁面之間的動態效果。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目前支援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Scale(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縮放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Position(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位置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Opacity(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透明度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Rotation(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旋轉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Fill(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顏色填滿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五種轉場效果。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觸發情境可分為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While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hoving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滑過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 down(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 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 Drag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等。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12344400" y="9258300"/>
            <a:ext cx="45103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在頁面配置頁面內或是頁面間動態轉場，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可創造出更多元的介面操作體驗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26" name="Picture 2" descr="Figma’s frames to create the above animation, notice the button overlay at the end">
            <a:extLst>
              <a:ext uri="{FF2B5EF4-FFF2-40B4-BE49-F238E27FC236}">
                <a16:creationId xmlns:a16="http://schemas.microsoft.com/office/drawing/2014/main" id="{1F6B8F3F-C409-462B-8A54-8ED71A02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600700"/>
            <a:ext cx="82677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943C1E37-418D-450E-AF4C-C99C7FAF8653}"/>
              </a:ext>
            </a:extLst>
          </p:cNvPr>
          <p:cNvSpPr txBox="1"/>
          <p:nvPr/>
        </p:nvSpPr>
        <p:spPr>
          <a:xfrm>
            <a:off x="7848600" y="869724"/>
            <a:ext cx="8153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4"/>
              </a:rPr>
              <a:t>https://reurl.cc/34Qda0</a:t>
            </a:r>
            <a:endParaRPr lang="en-US" altLang="zh-TW" sz="2000" dirty="0"/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5"/>
              </a:rPr>
              <a:t>Smart animate layers between frames – Figma Learn - Help Center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58AF5C-41BC-46EF-AEAD-9FDF9A863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9" y="5676659"/>
            <a:ext cx="9212901" cy="340722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395902F-C4BF-4E4D-98A0-595B67BC0074}"/>
              </a:ext>
            </a:extLst>
          </p:cNvPr>
          <p:cNvSpPr txBox="1"/>
          <p:nvPr/>
        </p:nvSpPr>
        <p:spPr>
          <a:xfrm>
            <a:off x="1433285" y="9258300"/>
            <a:ext cx="68048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Smart Animate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的設定窗格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可設定互動效果、動態速度、方向、顯示時間等參數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1195547"/>
            <a:ext cx="22955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Smart Animate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90284" y="2503104"/>
            <a:ext cx="17540515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觸發情境可分為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While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hoving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滑過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 down(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 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 Drag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除了針對單一物件外，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,Smart Animate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也很適合設計各類常見的動態效果。像是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Pull to refresh(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拖曳更新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Loading sequences(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載入順序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Parallax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scrolling(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滾動視差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Expanding content(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内容拓展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等，透過觸發點的設定與動態效果配置，設計出頁面切換中不同轉場效果。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8001000" y="9271367"/>
            <a:ext cx="9234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Figma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做出畫面拖曳切換的感覺，推薦前往資料來源網址來瀏覽動態效果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43C1E37-418D-450E-AF4C-C99C7FAF8653}"/>
              </a:ext>
            </a:extLst>
          </p:cNvPr>
          <p:cNvSpPr txBox="1"/>
          <p:nvPr/>
        </p:nvSpPr>
        <p:spPr>
          <a:xfrm>
            <a:off x="10744200" y="1218029"/>
            <a:ext cx="8153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2"/>
              </a:rPr>
              <a:t>Smart animate layers between frames – Figma Learn - Help Center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DB7CFA6-BF39-4FD5-828A-083C521DE42D}"/>
              </a:ext>
            </a:extLst>
          </p:cNvPr>
          <p:cNvSpPr txBox="1"/>
          <p:nvPr/>
        </p:nvSpPr>
        <p:spPr>
          <a:xfrm>
            <a:off x="116156" y="1831533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【Smart Animate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觸發情境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050" name="Picture 2" descr="Image showing how our layers are ordered in the layers panel and the resulting transition">
            <a:extLst>
              <a:ext uri="{FF2B5EF4-FFF2-40B4-BE49-F238E27FC236}">
                <a16:creationId xmlns:a16="http://schemas.microsoft.com/office/drawing/2014/main" id="{0DC8208D-47C0-48F2-9C35-553E0C0E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99" y="4457700"/>
            <a:ext cx="11023600" cy="454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4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429000"/>
            <a:ext cx="14507633" cy="56769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Smart Animate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90284" y="2503104"/>
            <a:ext cx="17540515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Smart Animate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提供的動態轉場配置效果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有許多的移動選項可以切換，像是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Dissolve(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消失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Move in(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飛入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Move out(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飛出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等。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6172200" y="9105900"/>
            <a:ext cx="9234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Figma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提供各式的動態移動方向配置屬性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43C1E37-418D-450E-AF4C-C99C7FAF8653}"/>
              </a:ext>
            </a:extLst>
          </p:cNvPr>
          <p:cNvSpPr txBox="1"/>
          <p:nvPr/>
        </p:nvSpPr>
        <p:spPr>
          <a:xfrm>
            <a:off x="8534396" y="1304993"/>
            <a:ext cx="97536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3"/>
              </a:rPr>
              <a:t>Figma: 5 ways to add animation to your designs | by </a:t>
            </a:r>
            <a:r>
              <a:rPr lang="en-US" altLang="zh-TW" sz="2000" dirty="0" err="1">
                <a:hlinkClick r:id="rId3"/>
              </a:rPr>
              <a:t>Adir</a:t>
            </a:r>
            <a:r>
              <a:rPr lang="en-US" altLang="zh-TW" sz="2000" dirty="0">
                <a:hlinkClick r:id="rId3"/>
              </a:rPr>
              <a:t> SL | UX Collective (uxdesign.cc)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DB7CFA6-BF39-4FD5-828A-083C521DE42D}"/>
              </a:ext>
            </a:extLst>
          </p:cNvPr>
          <p:cNvSpPr txBox="1"/>
          <p:nvPr/>
        </p:nvSpPr>
        <p:spPr>
          <a:xfrm>
            <a:off x="116156" y="1831533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【Smart Animate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動態移動方向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55868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55600" y="2438786"/>
            <a:ext cx="7874000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動態轉場物件。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創建兩個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，並在每個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中放置相同名稱的物件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如矩形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可隨意調整物件的位置、大小、顏色，模擬轉場效果。但物件名稱須一致。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模式中，將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與物件互連。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 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」為觸發條件，選擇動畫方式為「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Smart Animate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」，可調整轉場時間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300ms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1000ms)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13792200" y="8992011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實作示意圖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Smart_Animate01】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92A4992-EB38-42DE-A6BE-12055A6AF824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Smart Animate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4BC4AA-9FE1-4F2C-BB57-3132F6F0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167" y="2240992"/>
            <a:ext cx="8478433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72149" y="5653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1828796" y="9247819"/>
            <a:ext cx="480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建立兩個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，中間使用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【On Click】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【Smart Animate】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Smart_Animate02】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92A4992-EB38-42DE-A6BE-12055A6AF824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Smart Animate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89D14C-08E9-4B9C-B2AF-2B72EFBC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419194"/>
            <a:ext cx="5753903" cy="57157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7A4D6C-8DDD-4049-936D-95197315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149" y="3428265"/>
            <a:ext cx="7927794" cy="571579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206B78-5875-4648-BEDB-2C861E69CA55}"/>
              </a:ext>
            </a:extLst>
          </p:cNvPr>
          <p:cNvSpPr txBox="1"/>
          <p:nvPr/>
        </p:nvSpPr>
        <p:spPr>
          <a:xfrm>
            <a:off x="10572349" y="9247819"/>
            <a:ext cx="57336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建立第三個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，並且將購物車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icon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稍微移動下，中間使用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【After Delay】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，時間設定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200ms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DE886E2-FBCA-45BF-A615-D462029A2CD5}"/>
              </a:ext>
            </a:extLst>
          </p:cNvPr>
          <p:cNvSpPr txBox="1"/>
          <p:nvPr/>
        </p:nvSpPr>
        <p:spPr>
          <a:xfrm>
            <a:off x="355600" y="2438786"/>
            <a:ext cx="78740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動態輪播按鈕。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496780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1F2117-5713-4297-959A-7B0879597034}"/>
              </a:ext>
            </a:extLst>
          </p:cNvPr>
          <p:cNvSpPr txBox="1"/>
          <p:nvPr/>
        </p:nvSpPr>
        <p:spPr>
          <a:xfrm>
            <a:off x="231888" y="9182100"/>
            <a:ext cx="94190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再把第三個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，拉回第二個，中間依樣使用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【After Delay】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，時間設定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200ms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到這邊，就可以實現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Frame2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跟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之間來回切換。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Smart_Animate02】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92A4992-EB38-42DE-A6BE-12055A6AF824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Smart Animate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206B78-5875-4648-BEDB-2C861E69CA55}"/>
              </a:ext>
            </a:extLst>
          </p:cNvPr>
          <p:cNvSpPr txBox="1"/>
          <p:nvPr/>
        </p:nvSpPr>
        <p:spPr>
          <a:xfrm>
            <a:off x="11416715" y="9185102"/>
            <a:ext cx="5733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4.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也可以設定第三個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Frame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on click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拉回第一個。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20D271-9BAB-4A26-8463-D848C037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21" y="3536095"/>
            <a:ext cx="7288545" cy="561153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A695030-5708-492C-A5B2-3218EFF6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2456056"/>
            <a:ext cx="5963482" cy="6735115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0180E0C8-BB7B-4674-A297-F9F4288A07C0}"/>
              </a:ext>
            </a:extLst>
          </p:cNvPr>
          <p:cNvSpPr txBox="1"/>
          <p:nvPr/>
        </p:nvSpPr>
        <p:spPr>
          <a:xfrm>
            <a:off x="355600" y="2438786"/>
            <a:ext cx="78740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動態輪播按鈕。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404566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Smart_Animate03】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92A4992-EB38-42DE-A6BE-12055A6AF824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Smart Animate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F402F2-A18B-44B4-9242-18BA9C6F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47" y="2446848"/>
            <a:ext cx="7382905" cy="25911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61CD82-ED6D-43C3-9489-78DFDF3F4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3"/>
          <a:stretch/>
        </p:blipFill>
        <p:spPr>
          <a:xfrm>
            <a:off x="381000" y="3848100"/>
            <a:ext cx="8009544" cy="59444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1FABA63-4A46-4EAE-B8F5-448B5836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805231"/>
            <a:ext cx="4591691" cy="6030167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DAB98CD5-5A28-4C1C-BCB0-8757438B2185}"/>
              </a:ext>
            </a:extLst>
          </p:cNvPr>
          <p:cNvSpPr txBox="1"/>
          <p:nvPr/>
        </p:nvSpPr>
        <p:spPr>
          <a:xfrm>
            <a:off x="355600" y="2438786"/>
            <a:ext cx="78740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動態導覽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669888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Smart_Animate04】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92A4992-EB38-42DE-A6BE-12055A6AF824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Smart Animate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98C350-5351-44AF-8144-FE80AED9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3" y="4991100"/>
            <a:ext cx="9372600" cy="45028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10739C3-7CB9-477E-9CB5-2ABF346D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3390900"/>
            <a:ext cx="5010849" cy="6601746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66D575F2-5812-499A-8633-1C64916186E1}"/>
              </a:ext>
            </a:extLst>
          </p:cNvPr>
          <p:cNvSpPr txBox="1"/>
          <p:nvPr/>
        </p:nvSpPr>
        <p:spPr>
          <a:xfrm>
            <a:off x="543526" y="2542072"/>
            <a:ext cx="12181874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選轉進度條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紅色框：兩個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都有選轉條，但透明度分別為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1%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100%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橘色框：裡面有兩個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Rectangle(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進度條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，除了寬度跟透明度不同外，名稱、顏色、是否要框線都要一致。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835566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4E3614-D0EB-4043-BB69-EF1D9225E184}"/>
              </a:ext>
            </a:extLst>
          </p:cNvPr>
          <p:cNvSpPr txBox="1"/>
          <p:nvPr/>
        </p:nvSpPr>
        <p:spPr>
          <a:xfrm>
            <a:off x="152400" y="1814312"/>
            <a:ext cx="14249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Smart_Animate05】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92A4992-EB38-42DE-A6BE-12055A6AF824}"/>
              </a:ext>
            </a:extLst>
          </p:cNvPr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Smart Animate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060AFFD-185C-4BCA-B5CF-E307C49D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6" y="3924300"/>
            <a:ext cx="10287000" cy="42024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1BD3264-BD14-4B37-BBFB-2F40CBD9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2487502"/>
            <a:ext cx="6620671" cy="6985416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5D472C97-AF94-4740-B3AF-B27318A0FD78}"/>
              </a:ext>
            </a:extLst>
          </p:cNvPr>
          <p:cNvSpPr txBox="1"/>
          <p:nvPr/>
        </p:nvSpPr>
        <p:spPr>
          <a:xfrm>
            <a:off x="355600" y="2438786"/>
            <a:ext cx="78740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動態滑動效果。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01600" y="5448300"/>
            <a:ext cx="2133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62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020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實用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圖表一覽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1969554" y="2476500"/>
            <a:ext cx="14348893" cy="6781800"/>
            <a:chOff x="1049865" y="1412968"/>
            <a:chExt cx="7033399" cy="3324236"/>
          </a:xfrm>
        </p:grpSpPr>
        <p:grpSp>
          <p:nvGrpSpPr>
            <p:cNvPr id="45" name="群組 44"/>
            <p:cNvGrpSpPr/>
            <p:nvPr/>
          </p:nvGrpSpPr>
          <p:grpSpPr>
            <a:xfrm>
              <a:off x="1049865" y="1437305"/>
              <a:ext cx="1562687" cy="3299899"/>
              <a:chOff x="828885" y="1437305"/>
              <a:chExt cx="1562687" cy="3299899"/>
            </a:xfrm>
          </p:grpSpPr>
          <p:pic>
            <p:nvPicPr>
              <p:cNvPr id="61" name="圖片 6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8" t="14397" r="76643" b="35615"/>
              <a:stretch/>
            </p:blipFill>
            <p:spPr>
              <a:xfrm>
                <a:off x="828885" y="2166094"/>
                <a:ext cx="849086" cy="2571110"/>
              </a:xfrm>
              <a:prstGeom prst="rect">
                <a:avLst/>
              </a:prstGeom>
            </p:spPr>
          </p:pic>
          <p:pic>
            <p:nvPicPr>
              <p:cNvPr id="62" name="圖片 6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8" t="64419" r="76643" b="1964"/>
              <a:stretch/>
            </p:blipFill>
            <p:spPr>
              <a:xfrm>
                <a:off x="1542486" y="2117602"/>
                <a:ext cx="849086" cy="1729077"/>
              </a:xfrm>
              <a:prstGeom prst="rect">
                <a:avLst/>
              </a:prstGeom>
            </p:spPr>
          </p:pic>
          <p:pic>
            <p:nvPicPr>
              <p:cNvPr id="63" name="圖片 6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8" t="1315" r="76643" b="87931"/>
              <a:stretch/>
            </p:blipFill>
            <p:spPr>
              <a:xfrm>
                <a:off x="1189351" y="1437305"/>
                <a:ext cx="849086" cy="553089"/>
              </a:xfrm>
              <a:prstGeom prst="rect">
                <a:avLst/>
              </a:prstGeom>
            </p:spPr>
          </p:pic>
          <p:cxnSp>
            <p:nvCxnSpPr>
              <p:cNvPr id="64" name="直線接點 63"/>
              <p:cNvCxnSpPr/>
              <p:nvPr/>
            </p:nvCxnSpPr>
            <p:spPr>
              <a:xfrm>
                <a:off x="922000" y="2069977"/>
                <a:ext cx="13830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群組 45"/>
            <p:cNvGrpSpPr/>
            <p:nvPr/>
          </p:nvGrpSpPr>
          <p:grpSpPr>
            <a:xfrm>
              <a:off x="2873436" y="1433680"/>
              <a:ext cx="1562687" cy="3303524"/>
              <a:chOff x="2610053" y="1433680"/>
              <a:chExt cx="1562687" cy="3303524"/>
            </a:xfrm>
          </p:grpSpPr>
          <p:pic>
            <p:nvPicPr>
              <p:cNvPr id="57" name="圖片 5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09" t="1264" r="55081" b="87977"/>
              <a:stretch/>
            </p:blipFill>
            <p:spPr>
              <a:xfrm>
                <a:off x="3073441" y="1433680"/>
                <a:ext cx="628650" cy="553420"/>
              </a:xfrm>
              <a:prstGeom prst="rect">
                <a:avLst/>
              </a:prstGeom>
            </p:spPr>
          </p:pic>
          <p:pic>
            <p:nvPicPr>
              <p:cNvPr id="58" name="圖片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83" t="14397" r="52348" b="35615"/>
              <a:stretch/>
            </p:blipFill>
            <p:spPr>
              <a:xfrm>
                <a:off x="2610053" y="2166094"/>
                <a:ext cx="849086" cy="2571110"/>
              </a:xfrm>
              <a:prstGeom prst="rect">
                <a:avLst/>
              </a:prstGeom>
            </p:spPr>
          </p:pic>
          <p:pic>
            <p:nvPicPr>
              <p:cNvPr id="59" name="圖片 5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06" t="64604" r="52125" b="1779"/>
              <a:stretch/>
            </p:blipFill>
            <p:spPr>
              <a:xfrm>
                <a:off x="3323654" y="2131456"/>
                <a:ext cx="849086" cy="1729077"/>
              </a:xfrm>
              <a:prstGeom prst="rect">
                <a:avLst/>
              </a:prstGeom>
            </p:spPr>
          </p:pic>
          <p:cxnSp>
            <p:nvCxnSpPr>
              <p:cNvPr id="60" name="直線接點 59"/>
              <p:cNvCxnSpPr/>
              <p:nvPr/>
            </p:nvCxnSpPr>
            <p:spPr>
              <a:xfrm>
                <a:off x="2696241" y="2069977"/>
                <a:ext cx="13830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群組 46"/>
            <p:cNvGrpSpPr/>
            <p:nvPr/>
          </p:nvGrpSpPr>
          <p:grpSpPr>
            <a:xfrm>
              <a:off x="4697007" y="1422813"/>
              <a:ext cx="1562687" cy="3278727"/>
              <a:chOff x="4438440" y="1422813"/>
              <a:chExt cx="1562687" cy="3278727"/>
            </a:xfrm>
          </p:grpSpPr>
          <p:pic>
            <p:nvPicPr>
              <p:cNvPr id="53" name="圖片 5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50" t="1264" r="30117" b="88072"/>
              <a:stretch/>
            </p:blipFill>
            <p:spPr>
              <a:xfrm>
                <a:off x="4891374" y="1422813"/>
                <a:ext cx="638176" cy="548531"/>
              </a:xfrm>
              <a:prstGeom prst="rect">
                <a:avLst/>
              </a:prstGeom>
            </p:spPr>
          </p:pic>
          <p:pic>
            <p:nvPicPr>
              <p:cNvPr id="54" name="圖片 5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23" t="15694" r="27608" b="36089"/>
              <a:stretch/>
            </p:blipFill>
            <p:spPr>
              <a:xfrm>
                <a:off x="4438440" y="2221510"/>
                <a:ext cx="849086" cy="2480030"/>
              </a:xfrm>
              <a:prstGeom prst="rect">
                <a:avLst/>
              </a:prstGeom>
            </p:spPr>
          </p:pic>
          <p:pic>
            <p:nvPicPr>
              <p:cNvPr id="55" name="圖片 5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747" t="64419" r="27384" b="1964"/>
              <a:stretch/>
            </p:blipFill>
            <p:spPr>
              <a:xfrm>
                <a:off x="5152041" y="2096821"/>
                <a:ext cx="849086" cy="1729077"/>
              </a:xfrm>
              <a:prstGeom prst="rect">
                <a:avLst/>
              </a:prstGeom>
            </p:spPr>
          </p:pic>
          <p:cxnSp>
            <p:nvCxnSpPr>
              <p:cNvPr id="56" name="直線接點 55"/>
              <p:cNvCxnSpPr/>
              <p:nvPr/>
            </p:nvCxnSpPr>
            <p:spPr>
              <a:xfrm>
                <a:off x="4489993" y="2069977"/>
                <a:ext cx="13830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群組 47"/>
            <p:cNvGrpSpPr/>
            <p:nvPr/>
          </p:nvGrpSpPr>
          <p:grpSpPr>
            <a:xfrm>
              <a:off x="6520577" y="1412968"/>
              <a:ext cx="1562687" cy="3289601"/>
              <a:chOff x="6299597" y="1412968"/>
              <a:chExt cx="1562687" cy="3289601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948" t="1264" r="5377" b="87880"/>
              <a:stretch/>
            </p:blipFill>
            <p:spPr>
              <a:xfrm>
                <a:off x="6754532" y="1412968"/>
                <a:ext cx="669866" cy="558376"/>
              </a:xfrm>
              <a:prstGeom prst="rect">
                <a:avLst/>
              </a:prstGeom>
            </p:spPr>
          </p:pic>
          <p:pic>
            <p:nvPicPr>
              <p:cNvPr id="50" name="圖片 4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73" t="13842" r="3758" b="36170"/>
              <a:stretch/>
            </p:blipFill>
            <p:spPr>
              <a:xfrm>
                <a:off x="6299597" y="2131459"/>
                <a:ext cx="849086" cy="2571110"/>
              </a:xfrm>
              <a:prstGeom prst="rect">
                <a:avLst/>
              </a:prstGeom>
            </p:spPr>
          </p:pic>
          <p:pic>
            <p:nvPicPr>
              <p:cNvPr id="51" name="圖片 5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73" t="63678" r="3758" b="2705"/>
              <a:stretch/>
            </p:blipFill>
            <p:spPr>
              <a:xfrm>
                <a:off x="7013198" y="2055255"/>
                <a:ext cx="849086" cy="1729077"/>
              </a:xfrm>
              <a:prstGeom prst="rect">
                <a:avLst/>
              </a:prstGeom>
            </p:spPr>
          </p:pic>
          <p:cxnSp>
            <p:nvCxnSpPr>
              <p:cNvPr id="52" name="直線接點 51"/>
              <p:cNvCxnSpPr/>
              <p:nvPr/>
            </p:nvCxnSpPr>
            <p:spPr>
              <a:xfrm>
                <a:off x="6392712" y="2069977"/>
                <a:ext cx="13830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0405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1433" y="2476500"/>
            <a:ext cx="56836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文字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可讀性要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</a:t>
            </a:r>
            <a:endParaRPr lang="en-US" altLang="zh-TW" sz="36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配色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統一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使用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適當解析度的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圖片</a:t>
            </a:r>
            <a:endParaRPr lang="en-US" altLang="zh-TW" sz="36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排版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要規律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020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如何建立好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的視覺版面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9" b="25490"/>
          <a:stretch/>
        </p:blipFill>
        <p:spPr>
          <a:xfrm>
            <a:off x="8350685" y="2981050"/>
            <a:ext cx="7086600" cy="6109572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69512" y="6035836"/>
            <a:ext cx="83058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理想</a:t>
            </a:r>
            <a:r>
              <a:rPr kumimoji="1"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情人</a:t>
            </a:r>
            <a:r>
              <a:rPr kumimoji="1"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</a:t>
            </a:r>
            <a:r>
              <a:rPr kumimoji="1"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恐怖情人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字體的重要性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要懂排版的撇步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kumimoji="1"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排版做得好，直接逆轉</a:t>
            </a:r>
            <a:r>
              <a:rPr kumimoji="1"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勝</a:t>
            </a:r>
            <a:endParaRPr kumimoji="1"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41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EE37F01B-9E6B-4C6D-8157-FA28EEAA70AD}"/>
              </a:ext>
            </a:extLst>
          </p:cNvPr>
          <p:cNvSpPr txBox="1"/>
          <p:nvPr/>
        </p:nvSpPr>
        <p:spPr>
          <a:xfrm>
            <a:off x="381000" y="137366"/>
            <a:ext cx="16002000" cy="132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文字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編排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8199" y="2247900"/>
            <a:ext cx="16127135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是非常重要的元素，你選擇的字體和編排方式會決定網頁的設計風格與感受，不同的字體適合不同的閱讀者，傳遞的感受也不同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主要分為稱線字和無稱線字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右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中文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標楷體、新細明體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和英文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(Times New Roman)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字屬於稱線字，中文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微軟正黑體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和英文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200" b="1" dirty="0">
                <a:ea typeface="微軟正黑體" panose="020B0604030504040204" pitchFamily="34" charset="-120"/>
              </a:rPr>
              <a:t>Arial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屬於非稱線字，稱線字可以看出在筆畫開始、結束的地方有額外的裝飾，而且筆畫的粗細會有所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不同。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kumimoji="1"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9829800" y="3848100"/>
            <a:ext cx="6400800" cy="2325383"/>
            <a:chOff x="7467600" y="7509313"/>
            <a:chExt cx="3036094" cy="110300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7843339"/>
              <a:ext cx="3036094" cy="768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9261989" y="7509313"/>
              <a:ext cx="1182501" cy="30657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zh-TW" altLang="en-US" sz="3600" b="1" dirty="0"/>
                <a:t>無襯線字體</a:t>
              </a:r>
              <a:endParaRPr lang="zh-TW" altLang="en-US" sz="3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475374" y="7509313"/>
              <a:ext cx="963519" cy="30657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zh-TW" altLang="en-US" sz="3600" b="1" dirty="0"/>
                <a:t>襯線字體</a:t>
              </a:r>
              <a:endParaRPr lang="zh-TW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0576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6689</TotalTime>
  <Words>5576</Words>
  <Application>Microsoft Office PowerPoint</Application>
  <PresentationFormat>自訂</PresentationFormat>
  <Paragraphs>491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80" baseType="lpstr">
      <vt:lpstr>Raleway ExtraBold</vt:lpstr>
      <vt:lpstr>Noto Sans</vt:lpstr>
      <vt:lpstr>新細明體</vt:lpstr>
      <vt:lpstr>微軟正黑體</vt:lpstr>
      <vt:lpstr>Times New Roman</vt:lpstr>
      <vt:lpstr>Arial</vt:lpstr>
      <vt:lpstr>標楷體</vt:lpstr>
      <vt:lpstr>王漢宗顏楷體</vt:lpstr>
      <vt:lpstr>Arial</vt:lpstr>
      <vt:lpstr>Calibri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YA</cp:lastModifiedBy>
  <cp:revision>121</cp:revision>
  <dcterms:created xsi:type="dcterms:W3CDTF">2006-08-16T00:00:00Z</dcterms:created>
  <dcterms:modified xsi:type="dcterms:W3CDTF">2025-02-03T06:25:48Z</dcterms:modified>
  <dc:identifier>DAGRTmEneC4</dc:identifier>
</cp:coreProperties>
</file>